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f33ba87f1_2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f33ba87f1_2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f33ba87f1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f33ba87f1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f33ba87f1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f33ba87f1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f33ba87f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f33ba87f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f33ba87f1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f33ba87f1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f33ba87f1_2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f33ba87f1_2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f33ba87f1_3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f33ba87f1_3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f33ba87f1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f33ba87f1_3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f33ba87f1_2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f33ba87f1_2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7eW-LkwVxAP9gg2wJsckV9mmH-MQoCdW/view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descr="Imagen relacionad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8450" y="1662175"/>
            <a:ext cx="5302450" cy="337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850" y="0"/>
            <a:ext cx="1297225" cy="58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80913" y="488175"/>
            <a:ext cx="4775118" cy="9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9525" cap="flat" cmpd="sng">
            <a:solidFill>
              <a:srgbClr val="CFE2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/>
              <a:t>Manos a la obra</a:t>
            </a:r>
            <a:endParaRPr sz="2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/>
              <a:t>¿A qué grupos perteneces?</a:t>
            </a:r>
            <a:endParaRPr sz="2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/>
              <a:t>Sigue las siguientes instrucciones: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s" sz="2000"/>
              <a:t>Toma una hoja blanca y dibuja 4 grupos a los que perteneces y luego píntalos.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s" sz="2000"/>
              <a:t>Toma otra hoja y vuelve a dibujar los grupos que elegiste y píntalos.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s" sz="2000"/>
              <a:t>Recorta cada grupo.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b="1"/>
              <a:t>¡Ya estás listo para jugar al </a:t>
            </a:r>
            <a:endParaRPr sz="2000"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b="1"/>
              <a:t> memorice, dalos vuelta y </a:t>
            </a:r>
            <a:endParaRPr sz="2000" b="1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b="1"/>
              <a:t>   encuentra las parejas!</a:t>
            </a:r>
            <a:endParaRPr sz="2000" b="1"/>
          </a:p>
        </p:txBody>
      </p:sp>
      <p:pic>
        <p:nvPicPr>
          <p:cNvPr id="125" name="Google Shape;125;p22"/>
          <p:cNvPicPr preferRelativeResize="0"/>
          <p:nvPr/>
        </p:nvPicPr>
        <p:blipFill rotWithShape="1">
          <a:blip r:embed="rId3">
            <a:alphaModFix/>
          </a:blip>
          <a:srcRect r="16701" b="9999"/>
          <a:stretch/>
        </p:blipFill>
        <p:spPr>
          <a:xfrm>
            <a:off x="4357125" y="3250125"/>
            <a:ext cx="1284550" cy="17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2"/>
          <p:cNvSpPr/>
          <p:nvPr/>
        </p:nvSpPr>
        <p:spPr>
          <a:xfrm>
            <a:off x="6180375" y="3169375"/>
            <a:ext cx="2884500" cy="1853100"/>
          </a:xfrm>
          <a:prstGeom prst="wedgeEllipseCallout">
            <a:avLst>
              <a:gd name="adj1" fmla="val -67978"/>
              <a:gd name="adj2" fmla="val 12909"/>
            </a:avLst>
          </a:prstGeom>
          <a:solidFill>
            <a:srgbClr val="FFFF00"/>
          </a:solidFill>
          <a:ln w="1905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¡Recuerda que eres un artista!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Dibuja y pinta como los artistas lo hacen…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i="1"/>
              <a:t>¡No olvides guardar tu actividad dentro de tu carpeta!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2948325" y="814600"/>
            <a:ext cx="3994800" cy="2921100"/>
          </a:xfrm>
          <a:prstGeom prst="wedgeEllipseCallout">
            <a:avLst>
              <a:gd name="adj1" fmla="val -64137"/>
              <a:gd name="adj2" fmla="val -5832"/>
            </a:avLst>
          </a:prstGeom>
          <a:solidFill>
            <a:srgbClr val="FFF2CC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¡Hola niños y niñas! Hoy aprenderemos algunas cosas nuevas.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¿Sabes qué significa la palabra </a:t>
            </a:r>
            <a:r>
              <a:rPr lang="es" b="1"/>
              <a:t>PERTENECER</a:t>
            </a:r>
            <a:r>
              <a:rPr lang="es"/>
              <a:t>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Comenta con tus padres lo que sabes o piensas acerca de esta palabra.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r="14221"/>
          <a:stretch/>
        </p:blipFill>
        <p:spPr>
          <a:xfrm>
            <a:off x="120850" y="598575"/>
            <a:ext cx="1974150" cy="376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 l="16510" r="13705"/>
          <a:stretch/>
        </p:blipFill>
        <p:spPr>
          <a:xfrm>
            <a:off x="7104200" y="598575"/>
            <a:ext cx="1848366" cy="394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4304125" y="30750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 rotWithShape="1">
          <a:blip r:embed="rId3">
            <a:alphaModFix/>
          </a:blip>
          <a:srcRect l="23873" r="20019"/>
          <a:stretch/>
        </p:blipFill>
        <p:spPr>
          <a:xfrm>
            <a:off x="6752525" y="2693450"/>
            <a:ext cx="2084100" cy="23770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/>
          <p:nvPr/>
        </p:nvSpPr>
        <p:spPr>
          <a:xfrm>
            <a:off x="308875" y="349175"/>
            <a:ext cx="5559900" cy="3464700"/>
          </a:xfrm>
          <a:prstGeom prst="cloudCallout">
            <a:avLst>
              <a:gd name="adj1" fmla="val 69563"/>
              <a:gd name="adj2" fmla="val 38375"/>
            </a:avLst>
          </a:prstGeom>
          <a:solidFill>
            <a:srgbClr val="FFF2CC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 b="1">
                <a:solidFill>
                  <a:schemeClr val="dk1"/>
                </a:solidFill>
              </a:rPr>
              <a:t>PERTENECER</a:t>
            </a:r>
            <a:r>
              <a:rPr lang="es" sz="1800">
                <a:solidFill>
                  <a:schemeClr val="dk1"/>
                </a:solidFill>
              </a:rPr>
              <a:t> significa que algo sea de una persona o que una cosa sea parte de un grupo o conjunto. </a:t>
            </a:r>
            <a:endParaRPr sz="18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chemeClr val="dk1"/>
                </a:solidFill>
              </a:rPr>
              <a:t>Por ejemplo, los niños y niñas de un curso pertenecen al Saint George’s College.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3830225" y="638000"/>
            <a:ext cx="4912500" cy="3081300"/>
          </a:xfrm>
          <a:prstGeom prst="wedgeEllipseCallout">
            <a:avLst>
              <a:gd name="adj1" fmla="val -79937"/>
              <a:gd name="adj2" fmla="val 21694"/>
            </a:avLst>
          </a:prstGeom>
          <a:solidFill>
            <a:srgbClr val="FFF2CC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/>
              <a:t>¿Sabías que en una comunidad hay diferentes grupos a los que uno puede pertenecer?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/>
              <a:t>Estos se llaman </a:t>
            </a:r>
            <a:r>
              <a:rPr lang="es" sz="1800" b="1"/>
              <a:t>GRUPOS DE PERTENENCIA, </a:t>
            </a:r>
            <a:r>
              <a:rPr lang="es" sz="1800"/>
              <a:t>mira algunos ejemplos a continuación.</a:t>
            </a:r>
            <a:endParaRPr sz="1800"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r="16701"/>
          <a:stretch/>
        </p:blipFill>
        <p:spPr>
          <a:xfrm>
            <a:off x="491400" y="1518325"/>
            <a:ext cx="2009775" cy="30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7100" y="0"/>
            <a:ext cx="4746918" cy="210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486025"/>
            <a:ext cx="170497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09775" y="2486025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29150" y="2486025"/>
            <a:ext cx="228600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67550" y="2356513"/>
            <a:ext cx="1897775" cy="210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120150" y="964450"/>
            <a:ext cx="89037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</a:rPr>
              <a:t>Todos nosotros tenemos grupos a los cuales pertenecemos y en ellos compartimos con otras personas. </a:t>
            </a:r>
            <a:endParaRPr sz="1600"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chemeClr val="dk1"/>
                </a:solidFill>
              </a:rPr>
              <a:t>Algunos son: la familia, el barrio, el colegio, el país, entre otros.</a:t>
            </a:r>
            <a:r>
              <a:rPr lang="es" sz="1100">
                <a:solidFill>
                  <a:schemeClr val="dk1"/>
                </a:solidFill>
              </a:rPr>
              <a:t> </a:t>
            </a:r>
            <a:r>
              <a:rPr lang="es" sz="1600">
                <a:solidFill>
                  <a:schemeClr val="dk1"/>
                </a:solidFill>
              </a:rPr>
              <a:t> Estos se denominan </a:t>
            </a:r>
            <a:r>
              <a:rPr lang="es" sz="1600" b="1">
                <a:solidFill>
                  <a:schemeClr val="dk1"/>
                </a:solidFill>
              </a:rPr>
              <a:t>grupos de pertenencia</a:t>
            </a:r>
            <a:r>
              <a:rPr lang="es" sz="1600">
                <a:solidFill>
                  <a:schemeClr val="dk1"/>
                </a:solidFill>
              </a:rPr>
              <a:t>. 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</a:rPr>
              <a:t>Hay dos grupos de pertenencia a los cuales pertenecemos como colegio, estos son:</a:t>
            </a:r>
            <a:r>
              <a:rPr lang="es" sz="1600" b="1">
                <a:solidFill>
                  <a:schemeClr val="dk1"/>
                </a:solidFill>
              </a:rPr>
              <a:t> 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 b="1">
                <a:solidFill>
                  <a:schemeClr val="dk1"/>
                </a:solidFill>
              </a:rPr>
              <a:t>                                     Iglesia                                 Congregación de Santa Cruz. </a:t>
            </a:r>
            <a:endParaRPr sz="16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1" name="Google Shape;91;p18"/>
          <p:cNvSpPr txBox="1"/>
          <p:nvPr/>
        </p:nvSpPr>
        <p:spPr>
          <a:xfrm>
            <a:off x="1598100" y="58575"/>
            <a:ext cx="6405900" cy="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>
                <a:solidFill>
                  <a:srgbClr val="1155CC"/>
                </a:solidFill>
              </a:rPr>
              <a:t>¡Aprendamos!</a:t>
            </a:r>
            <a:endParaRPr sz="3600" b="1">
              <a:solidFill>
                <a:srgbClr val="1155CC"/>
              </a:solidFill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5125" y="58564"/>
            <a:ext cx="1528875" cy="808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5275" y="3567364"/>
            <a:ext cx="1410675" cy="1381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20625" y="3563000"/>
            <a:ext cx="1726594" cy="138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400" y="1652113"/>
            <a:ext cx="1676400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95850" y="1642588"/>
            <a:ext cx="1885950" cy="14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73425" y="3371975"/>
            <a:ext cx="198120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07550" y="3371963"/>
            <a:ext cx="17716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40000" y="1666400"/>
            <a:ext cx="17907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12850" y="3414813"/>
            <a:ext cx="1885950" cy="1343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 txBox="1"/>
          <p:nvPr/>
        </p:nvSpPr>
        <p:spPr>
          <a:xfrm>
            <a:off x="771450" y="392250"/>
            <a:ext cx="7601100" cy="9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/>
              <a:t>Señala con el dedo aquellos grupos a los cuáles perteneces y luego nómbralos:</a:t>
            </a:r>
            <a:endParaRPr sz="2000"/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7150" y="392250"/>
            <a:ext cx="604300" cy="616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0" title="El Baile de los Animales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49950" y="891650"/>
            <a:ext cx="5786625" cy="336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/>
          <p:nvPr/>
        </p:nvSpPr>
        <p:spPr>
          <a:xfrm>
            <a:off x="139900" y="1500025"/>
            <a:ext cx="2880900" cy="2296200"/>
          </a:xfrm>
          <a:prstGeom prst="roundRect">
            <a:avLst>
              <a:gd name="adj" fmla="val 16667"/>
            </a:avLst>
          </a:prstGeom>
          <a:solidFill>
            <a:srgbClr val="B6D7A8"/>
          </a:solidFill>
          <a:ln w="19050" cap="flat" cmpd="sng">
            <a:solidFill>
              <a:srgbClr val="F4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lang="es" sz="22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</a:t>
            </a:r>
            <a:r>
              <a:rPr lang="es"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ausa Activa</a:t>
            </a:r>
            <a:endParaRPr sz="20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¡Hora de despejar nuestras mentes!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Observa, baila y canta con el baile de los animales.</a:t>
            </a: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1350" y="1598075"/>
            <a:ext cx="6547201" cy="335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/>
          <p:nvPr/>
        </p:nvSpPr>
        <p:spPr>
          <a:xfrm>
            <a:off x="564050" y="94000"/>
            <a:ext cx="8232300" cy="1302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Pertenecemos a un grupo llamado curso</a:t>
            </a:r>
            <a:endParaRPr sz="240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¿Cuál es el tuyo?</a:t>
            </a:r>
            <a:endParaRPr sz="2400"/>
          </a:p>
        </p:txBody>
      </p:sp>
      <p:pic>
        <p:nvPicPr>
          <p:cNvPr id="119" name="Google Shape;119;p21"/>
          <p:cNvPicPr preferRelativeResize="0"/>
          <p:nvPr/>
        </p:nvPicPr>
        <p:blipFill rotWithShape="1">
          <a:blip r:embed="rId4">
            <a:alphaModFix/>
          </a:blip>
          <a:srcRect l="911"/>
          <a:stretch/>
        </p:blipFill>
        <p:spPr>
          <a:xfrm>
            <a:off x="6066775" y="3628513"/>
            <a:ext cx="2535238" cy="136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Presentación en pantalla (16:9)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Comic Sans MS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Bequi</dc:creator>
  <cp:lastModifiedBy>Ma. Beatriz Quirós Fernández</cp:lastModifiedBy>
  <cp:revision>1</cp:revision>
  <dcterms:modified xsi:type="dcterms:W3CDTF">2020-03-24T17:43:23Z</dcterms:modified>
</cp:coreProperties>
</file>