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4" r:id="rId3"/>
    <p:sldId id="273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A2ECA-4188-4AA5-B277-72671A24EF0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62F55-5594-457A-BDAF-2A8D4E1B68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9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10BE-4C60-4808-BCC2-420D3A472ED4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 George´s College 2020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4DFB-C9B4-4659-A5F3-65D8235668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8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2CAF-A732-433C-B7F0-45EBF6F91546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 George´s College 2020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4DFB-C9B4-4659-A5F3-65D8235668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0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217F-213F-42F5-BA43-440298BAE8EA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 George´s College 2020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4DFB-C9B4-4659-A5F3-65D8235668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7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ABC5-1A30-43A9-9F2C-F9195C190852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 George´s College 2020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4DFB-C9B4-4659-A5F3-65D8235668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7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6D1C-3C51-4F22-8D14-2350AFEDE57F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 George´s College 2020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4DFB-C9B4-4659-A5F3-65D8235668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9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0828-FB88-4FBC-861E-F964CB00FF23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 George´s College 2020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4DFB-C9B4-4659-A5F3-65D8235668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84DC3-1B0B-40F2-9C1C-5D9A274D018B}" type="datetime1">
              <a:rPr lang="en-US" smtClean="0"/>
              <a:t>3/30/2020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 George´s College 2020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4DFB-C9B4-4659-A5F3-65D8235668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1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ED14-CA2B-45AC-B498-0948FEADC8D3}" type="datetime1">
              <a:rPr lang="en-US" smtClean="0"/>
              <a:t>3/30/2020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 George´s College 2020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4DFB-C9B4-4659-A5F3-65D8235668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8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0A98-1CDE-4B0C-9926-6E0CEBEE7A13}" type="datetime1">
              <a:rPr lang="en-US" smtClean="0"/>
              <a:t>3/30/2020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 George´s College 2020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4DFB-C9B4-4659-A5F3-65D8235668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4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C99-7913-445E-8CA9-9FB87BED6C46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 George´s College 2020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4DFB-C9B4-4659-A5F3-65D8235668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0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E4D7F-F37F-4878-9338-A23965020998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 George´s College 2020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4DFB-C9B4-4659-A5F3-65D8235668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3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7994A-5DE8-4085-B432-74A6F9465607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Saint George´s College 2020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D4DFB-C9B4-4659-A5F3-65D8235668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4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guias%20respaldo_ppt7.docx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0461" y="414882"/>
            <a:ext cx="9144000" cy="2387600"/>
          </a:xfrm>
        </p:spPr>
        <p:txBody>
          <a:bodyPr/>
          <a:lstStyle/>
          <a:p>
            <a:r>
              <a:rPr lang="es-VE" dirty="0">
                <a:latin typeface="Broadway" panose="04040905080B02020502" pitchFamily="82" charset="0"/>
              </a:rPr>
              <a:t>Matemática</a:t>
            </a:r>
            <a:br>
              <a:rPr lang="es-VE" dirty="0"/>
            </a:br>
            <a:r>
              <a:rPr lang="es-VE" dirty="0">
                <a:latin typeface="Agency FB" panose="020B0503020202020204" pitchFamily="34" charset="0"/>
              </a:rPr>
              <a:t>2do. Básico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9647" y="3079524"/>
            <a:ext cx="9144000" cy="760956"/>
          </a:xfrm>
        </p:spPr>
        <p:txBody>
          <a:bodyPr>
            <a:normAutofit fontScale="92500" lnSpcReduction="10000"/>
          </a:bodyPr>
          <a:lstStyle/>
          <a:p>
            <a:r>
              <a:rPr lang="es-VE" dirty="0">
                <a:latin typeface="Century Gothic" panose="020B0502020202020204" pitchFamily="34" charset="0"/>
              </a:rPr>
              <a:t>Actividades entretenidas para motivar el aprendizaje</a:t>
            </a:r>
          </a:p>
          <a:p>
            <a:r>
              <a:rPr lang="es-VE" dirty="0">
                <a:latin typeface="Century Gothic" panose="020B0502020202020204" pitchFamily="34" charset="0"/>
              </a:rPr>
              <a:t>Tema: Escritura de números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47" y="4562770"/>
            <a:ext cx="5220788" cy="18252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3" y="4562770"/>
            <a:ext cx="5220788" cy="1825236"/>
          </a:xfrm>
          <a:prstGeom prst="rect">
            <a:avLst/>
          </a:prstGeom>
        </p:spPr>
      </p:pic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 George´s College 2020</a:t>
            </a:r>
          </a:p>
        </p:txBody>
      </p:sp>
    </p:spTree>
    <p:extLst>
      <p:ext uri="{BB962C8B-B14F-4D97-AF65-F5344CB8AC3E}">
        <p14:creationId xmlns:p14="http://schemas.microsoft.com/office/powerpoint/2010/main" val="3365471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2374" y="413709"/>
            <a:ext cx="902893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VE" sz="3100" dirty="0">
                <a:latin typeface="Century Gothic" panose="020B0502020202020204" pitchFamily="34" charset="0"/>
              </a:rPr>
              <a:t>A</a:t>
            </a:r>
            <a:r>
              <a:rPr lang="es-CL" sz="3100" dirty="0" err="1">
                <a:latin typeface="Century Gothic" panose="020B0502020202020204" pitchFamily="34" charset="0"/>
              </a:rPr>
              <a:t>rrastra</a:t>
            </a:r>
            <a:r>
              <a:rPr lang="es-CL" sz="3100" dirty="0">
                <a:latin typeface="Century Gothic" panose="020B0502020202020204" pitchFamily="34" charset="0"/>
              </a:rPr>
              <a:t> los números dentro de las pelotas de mayor a menor siguiendo las líneas.</a:t>
            </a:r>
            <a:br>
              <a:rPr lang="en-US" dirty="0"/>
            </a:b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 George´s College 2020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38" y="203993"/>
            <a:ext cx="1238250" cy="16478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8" y="2049501"/>
            <a:ext cx="1257061" cy="12581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54" y="3716083"/>
            <a:ext cx="1257061" cy="12581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78" y="2028950"/>
            <a:ext cx="1257061" cy="125812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39" y="3716083"/>
            <a:ext cx="1257061" cy="125812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28" y="2058105"/>
            <a:ext cx="1257061" cy="125812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36" y="3765789"/>
            <a:ext cx="1257061" cy="125812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43" y="2049501"/>
            <a:ext cx="1257061" cy="125812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640" y="3716083"/>
            <a:ext cx="1257061" cy="125812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605" y="2049501"/>
            <a:ext cx="1257061" cy="125812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944" y="3716083"/>
            <a:ext cx="1257061" cy="1258124"/>
          </a:xfrm>
          <a:prstGeom prst="rect">
            <a:avLst/>
          </a:prstGeom>
        </p:spPr>
      </p:pic>
      <p:cxnSp>
        <p:nvCxnSpPr>
          <p:cNvPr id="22" name="Conector recto 21"/>
          <p:cNvCxnSpPr/>
          <p:nvPr/>
        </p:nvCxnSpPr>
        <p:spPr>
          <a:xfrm>
            <a:off x="1387404" y="3223433"/>
            <a:ext cx="213385" cy="640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V="1">
            <a:off x="2376825" y="3169013"/>
            <a:ext cx="293590" cy="633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/>
          <p:cNvCxnSpPr>
            <a:endCxn id="11" idx="1"/>
          </p:cNvCxnSpPr>
          <p:nvPr/>
        </p:nvCxnSpPr>
        <p:spPr>
          <a:xfrm>
            <a:off x="3603725" y="2680864"/>
            <a:ext cx="810903" cy="63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 flipV="1">
            <a:off x="4665748" y="3290135"/>
            <a:ext cx="443449" cy="5768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33"/>
          <p:cNvCxnSpPr>
            <a:stCxn id="10" idx="3"/>
            <a:endCxn id="12" idx="1"/>
          </p:cNvCxnSpPr>
          <p:nvPr/>
        </p:nvCxnSpPr>
        <p:spPr>
          <a:xfrm>
            <a:off x="4893300" y="4345145"/>
            <a:ext cx="776036" cy="49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36"/>
          <p:cNvCxnSpPr>
            <a:endCxn id="13" idx="2"/>
          </p:cNvCxnSpPr>
          <p:nvPr/>
        </p:nvCxnSpPr>
        <p:spPr>
          <a:xfrm flipV="1">
            <a:off x="6701051" y="3307625"/>
            <a:ext cx="439723" cy="62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recto 41"/>
          <p:cNvCxnSpPr>
            <a:stCxn id="13" idx="3"/>
            <a:endCxn id="15" idx="1"/>
          </p:cNvCxnSpPr>
          <p:nvPr/>
        </p:nvCxnSpPr>
        <p:spPr>
          <a:xfrm>
            <a:off x="7769304" y="2678563"/>
            <a:ext cx="9913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cto 43"/>
          <p:cNvCxnSpPr>
            <a:stCxn id="15" idx="2"/>
          </p:cNvCxnSpPr>
          <p:nvPr/>
        </p:nvCxnSpPr>
        <p:spPr>
          <a:xfrm flipH="1">
            <a:off x="8934139" y="3307625"/>
            <a:ext cx="454997" cy="62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recto 45"/>
          <p:cNvCxnSpPr>
            <a:stCxn id="14" idx="3"/>
            <a:endCxn id="16" idx="1"/>
          </p:cNvCxnSpPr>
          <p:nvPr/>
        </p:nvCxnSpPr>
        <p:spPr>
          <a:xfrm>
            <a:off x="9058701" y="4345145"/>
            <a:ext cx="8752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730925" y="2334846"/>
            <a:ext cx="763171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3600" b="1" dirty="0">
                <a:latin typeface="Century Gothic" panose="020B0502020202020204" pitchFamily="34" charset="0"/>
              </a:rPr>
              <a:t>90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600789" y="5417958"/>
            <a:ext cx="763171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3600" b="1" dirty="0">
                <a:latin typeface="Century Gothic" panose="020B0502020202020204" pitchFamily="34" charset="0"/>
              </a:rPr>
              <a:t>91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2600749" y="5441881"/>
            <a:ext cx="763171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3600" b="1" dirty="0">
                <a:latin typeface="Century Gothic" panose="020B0502020202020204" pitchFamily="34" charset="0"/>
              </a:rPr>
              <a:t>92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3600709" y="5425760"/>
            <a:ext cx="763171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3600" b="1" dirty="0">
                <a:latin typeface="Century Gothic" panose="020B0502020202020204" pitchFamily="34" charset="0"/>
              </a:rPr>
              <a:t>93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623710" y="5412726"/>
            <a:ext cx="763171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3600" b="1" dirty="0">
                <a:latin typeface="Century Gothic" panose="020B0502020202020204" pitchFamily="34" charset="0"/>
              </a:rPr>
              <a:t>94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5619631" y="5412726"/>
            <a:ext cx="763171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3600" b="1" dirty="0">
                <a:latin typeface="Century Gothic" panose="020B0502020202020204" pitchFamily="34" charset="0"/>
              </a:rPr>
              <a:t>95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6646671" y="5388803"/>
            <a:ext cx="763171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3600" b="1" dirty="0">
                <a:latin typeface="Century Gothic" panose="020B0502020202020204" pitchFamily="34" charset="0"/>
              </a:rPr>
              <a:t>96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7646631" y="5412726"/>
            <a:ext cx="763171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3600" b="1" dirty="0">
                <a:latin typeface="Century Gothic" panose="020B0502020202020204" pitchFamily="34" charset="0"/>
              </a:rPr>
              <a:t>97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646591" y="5396605"/>
            <a:ext cx="763171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3600" b="1" dirty="0">
                <a:latin typeface="Century Gothic" panose="020B0502020202020204" pitchFamily="34" charset="0"/>
              </a:rPr>
              <a:t>98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9669592" y="5383571"/>
            <a:ext cx="763171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3600" b="1" dirty="0">
                <a:latin typeface="Century Gothic" panose="020B0502020202020204" pitchFamily="34" charset="0"/>
              </a:rPr>
              <a:t>99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09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 George´s College 2020</a:t>
            </a:r>
          </a:p>
        </p:txBody>
      </p:sp>
      <p:pic>
        <p:nvPicPr>
          <p:cNvPr id="5" name="Marcador de contenido 11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D7E074A3-39EF-46B7-8645-4889F66FC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4" y="112718"/>
            <a:ext cx="8996671" cy="635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3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 George´s College 2020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277651" y="2600762"/>
            <a:ext cx="2696570" cy="27699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3.</a:t>
            </a:r>
            <a:r>
              <a:rPr lang="en-US" alt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Las </a:t>
            </a:r>
            <a:r>
              <a:rPr lang="en-US" alt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decenas</a:t>
            </a:r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completas</a:t>
            </a:r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enteras</a:t>
            </a:r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se </a:t>
            </a:r>
            <a:r>
              <a:rPr lang="en-US" alt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escriben</a:t>
            </a:r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en</a:t>
            </a:r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una sola palabra.</a:t>
            </a:r>
          </a:p>
          <a:p>
            <a:pPr algn="just"/>
            <a:endParaRPr lang="en-US" altLang="en-US" sz="2000" dirty="0">
              <a:latin typeface="Century Gothic" panose="020B0502020202020204" pitchFamily="34" charset="0"/>
            </a:endParaRPr>
          </a:p>
          <a:p>
            <a:pPr algn="just"/>
            <a:r>
              <a:rPr lang="es-VE" altLang="en-US" sz="2000" dirty="0">
                <a:latin typeface="Century Gothic" panose="020B0502020202020204" pitchFamily="34" charset="0"/>
              </a:rPr>
              <a:t>Ejemplo:</a:t>
            </a:r>
          </a:p>
          <a:p>
            <a:pPr algn="just"/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       60 = </a:t>
            </a:r>
            <a:r>
              <a:rPr lang="en-US" alt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sesenta</a:t>
            </a:r>
            <a:endParaRPr lang="en-US" alt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       80 = </a:t>
            </a:r>
            <a:r>
              <a:rPr lang="en-US" alt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ochenta</a:t>
            </a:r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        90 = </a:t>
            </a:r>
            <a:r>
              <a:rPr lang="en-US" alt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noventa</a:t>
            </a:r>
            <a:endParaRPr lang="en-US" alt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07" y="253364"/>
            <a:ext cx="2130735" cy="207667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333769" y="744832"/>
            <a:ext cx="91030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Century Gothic" panose="020B0502020202020204" pitchFamily="34" charset="0"/>
              </a:rPr>
              <a:t>"REGLAS PARA LA ESCRITURA DE LOS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Century Gothic" panose="020B0502020202020204" pitchFamily="34" charset="0"/>
              </a:rPr>
              <a:t>NÚMEROS"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32998" y="2489527"/>
            <a:ext cx="29450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Century Gothic" panose="020B0502020202020204" pitchFamily="34" charset="0"/>
              </a:rPr>
              <a:t>1.  Los números del  </a:t>
            </a:r>
            <a:r>
              <a:rPr lang="es-ES" sz="2000" b="1" dirty="0">
                <a:latin typeface="Century Gothic" panose="020B0502020202020204" pitchFamily="34" charset="0"/>
              </a:rPr>
              <a:t>0 al 30</a:t>
            </a:r>
            <a:r>
              <a:rPr lang="es-ES" sz="2000" dirty="0">
                <a:latin typeface="Century Gothic" panose="020B0502020202020204" pitchFamily="34" charset="0"/>
              </a:rPr>
              <a:t> se escriben en una sola palabra.</a:t>
            </a:r>
          </a:p>
          <a:p>
            <a:pPr algn="ctr"/>
            <a:r>
              <a:rPr lang="es-ES" sz="2000" dirty="0">
                <a:latin typeface="Century Gothic" panose="020B0502020202020204" pitchFamily="34" charset="0"/>
              </a:rPr>
              <a:t> </a:t>
            </a:r>
          </a:p>
          <a:p>
            <a:r>
              <a:rPr lang="es-ES" sz="2000" dirty="0">
                <a:latin typeface="Century Gothic" panose="020B0502020202020204" pitchFamily="34" charset="0"/>
              </a:rPr>
              <a:t>  Ejemplo:</a:t>
            </a:r>
          </a:p>
          <a:p>
            <a:pPr algn="just"/>
            <a:r>
              <a:rPr lang="es-ES" sz="2000" dirty="0">
                <a:latin typeface="Century Gothic" panose="020B0502020202020204" pitchFamily="34" charset="0"/>
              </a:rPr>
              <a:t>        14 = catorce</a:t>
            </a:r>
          </a:p>
          <a:p>
            <a:pPr algn="just"/>
            <a:r>
              <a:rPr lang="es-ES" sz="2000" dirty="0">
                <a:latin typeface="Century Gothic" panose="020B0502020202020204" pitchFamily="34" charset="0"/>
              </a:rPr>
              <a:t>        18 = dieciocho</a:t>
            </a:r>
          </a:p>
          <a:p>
            <a:pPr algn="just"/>
            <a:r>
              <a:rPr lang="es-ES" sz="2000" dirty="0">
                <a:latin typeface="Century Gothic" panose="020B0502020202020204" pitchFamily="34" charset="0"/>
              </a:rPr>
              <a:t>        29 = veintinueve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448034" y="2450740"/>
            <a:ext cx="29354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2.</a:t>
            </a:r>
            <a:r>
              <a:rPr lang="en-US" alt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  </a:t>
            </a:r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Los </a:t>
            </a:r>
            <a:r>
              <a:rPr lang="en-US" alt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números</a:t>
            </a:r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 a </a:t>
            </a:r>
            <a:r>
              <a:rPr lang="en-US" alt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partir</a:t>
            </a:r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del </a:t>
            </a:r>
            <a:r>
              <a:rPr lang="en-US" altLang="en-U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31</a:t>
            </a:r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, se </a:t>
            </a:r>
            <a:r>
              <a:rPr lang="en-US" alt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escriben</a:t>
            </a:r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separado</a:t>
            </a:r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utilizando</a:t>
            </a:r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la “</a:t>
            </a:r>
            <a:r>
              <a:rPr lang="en-US" altLang="en-U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y”</a:t>
            </a:r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conexión</a:t>
            </a:r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Ejemplo</a:t>
            </a:r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34 = </a:t>
            </a:r>
            <a:r>
              <a:rPr lang="en-US" alt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treinta</a:t>
            </a:r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y </a:t>
            </a:r>
            <a:r>
              <a:rPr lang="en-US" alt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cuatro</a:t>
            </a:r>
            <a:endParaRPr lang="en-US" alt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 56 = </a:t>
            </a:r>
            <a:r>
              <a:rPr lang="en-US" alt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cincuenta</a:t>
            </a:r>
            <a:r>
              <a:rPr lang="en-US" alt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y seis.</a:t>
            </a:r>
            <a:endParaRPr lang="en-US" altLang="en-US" sz="2000" dirty="0">
              <a:latin typeface="Century Gothic" panose="020B0502020202020204" pitchFamily="34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544630" y="2341082"/>
            <a:ext cx="3321808" cy="3774767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4254831" y="2341084"/>
            <a:ext cx="3321808" cy="3774767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7965032" y="2302297"/>
            <a:ext cx="3321808" cy="3774767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6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FB51F5-5710-45A1-9528-765220130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3394" y="6135439"/>
            <a:ext cx="4114800" cy="365125"/>
          </a:xfrm>
        </p:spPr>
        <p:txBody>
          <a:bodyPr/>
          <a:lstStyle/>
          <a:p>
            <a:r>
              <a:rPr lang="en-US" dirty="0"/>
              <a:t>Saint George´s College 2020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F21E77D-20C2-428D-AFBB-009192733E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19" y="1234597"/>
            <a:ext cx="1482727" cy="130647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3AE541C-A1DB-4C64-AD2A-EDA28680E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132" y="1577255"/>
            <a:ext cx="1227926" cy="82307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7FCD7DC-4C14-44C4-9A05-D4EBDDC30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735" y="1227075"/>
            <a:ext cx="969780" cy="1239128"/>
          </a:xfrm>
          <a:prstGeom prst="rect">
            <a:avLst/>
          </a:prstGeom>
        </p:spPr>
      </p:pic>
      <p:pic>
        <p:nvPicPr>
          <p:cNvPr id="18" name="Picture 4" descr="Resultado de imagen para globo para colorear">
            <a:extLst>
              <a:ext uri="{FF2B5EF4-FFF2-40B4-BE49-F238E27FC236}">
                <a16:creationId xmlns:a16="http://schemas.microsoft.com/office/drawing/2014/main" id="{E61D90FE-AFFC-45DD-8ACE-CC8DB8760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07" y="3220687"/>
            <a:ext cx="727787" cy="120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9A3B569-0177-4D40-90A3-84748FC8B8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4512">
            <a:off x="5403860" y="3104025"/>
            <a:ext cx="832471" cy="1434779"/>
          </a:xfrm>
          <a:prstGeom prst="rect">
            <a:avLst/>
          </a:prstGeom>
        </p:spPr>
      </p:pic>
      <p:pic>
        <p:nvPicPr>
          <p:cNvPr id="20" name="Marcador de contenido 10">
            <a:extLst>
              <a:ext uri="{FF2B5EF4-FFF2-40B4-BE49-F238E27FC236}">
                <a16:creationId xmlns:a16="http://schemas.microsoft.com/office/drawing/2014/main" id="{151A80BD-DB17-4845-A096-200D5620E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76" y="3463753"/>
            <a:ext cx="2276995" cy="856746"/>
          </a:xfrm>
        </p:spPr>
      </p:pic>
      <p:pic>
        <p:nvPicPr>
          <p:cNvPr id="21" name="Imagen 20">
            <a:hlinkClick r:id="rId8" action="ppaction://hlinkfile"/>
            <a:extLst>
              <a:ext uri="{FF2B5EF4-FFF2-40B4-BE49-F238E27FC236}">
                <a16:creationId xmlns:a16="http://schemas.microsoft.com/office/drawing/2014/main" id="{3BBF18F7-0BCA-4A99-A3CF-7E282DF5E3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13" y="5167372"/>
            <a:ext cx="886026" cy="88677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C3BB6091-2098-4551-BA8C-60AB1FFD2B58}"/>
              </a:ext>
            </a:extLst>
          </p:cNvPr>
          <p:cNvSpPr txBox="1"/>
          <p:nvPr/>
        </p:nvSpPr>
        <p:spPr>
          <a:xfrm>
            <a:off x="800949" y="2555544"/>
            <a:ext cx="3048296" cy="461665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Números del 30 al 39 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C03E24D-6457-4101-BA7F-F4E6C0D1D955}"/>
              </a:ext>
            </a:extLst>
          </p:cNvPr>
          <p:cNvSpPr txBox="1"/>
          <p:nvPr/>
        </p:nvSpPr>
        <p:spPr>
          <a:xfrm>
            <a:off x="4246009" y="2523932"/>
            <a:ext cx="3048296" cy="461665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Números del 40 al 49 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53D02E2-3DA7-4E5D-9704-C00D6DFBC1BC}"/>
              </a:ext>
            </a:extLst>
          </p:cNvPr>
          <p:cNvSpPr txBox="1"/>
          <p:nvPr/>
        </p:nvSpPr>
        <p:spPr>
          <a:xfrm>
            <a:off x="7691070" y="2537534"/>
            <a:ext cx="3048296" cy="461665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Números del 50 al 59 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8E50C6F-1675-4CEF-A003-B01875FFD98E}"/>
              </a:ext>
            </a:extLst>
          </p:cNvPr>
          <p:cNvSpPr txBox="1"/>
          <p:nvPr/>
        </p:nvSpPr>
        <p:spPr>
          <a:xfrm>
            <a:off x="4216966" y="4567000"/>
            <a:ext cx="3048296" cy="461665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Números del 70 al 79 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14CA378-9E21-479C-A2CA-3889174C9C8A}"/>
              </a:ext>
            </a:extLst>
          </p:cNvPr>
          <p:cNvSpPr txBox="1"/>
          <p:nvPr/>
        </p:nvSpPr>
        <p:spPr>
          <a:xfrm>
            <a:off x="663053" y="4573004"/>
            <a:ext cx="3048296" cy="461665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Números del 60 al 69 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802B477-45FA-4283-8306-EFB21A75496D}"/>
              </a:ext>
            </a:extLst>
          </p:cNvPr>
          <p:cNvSpPr txBox="1"/>
          <p:nvPr/>
        </p:nvSpPr>
        <p:spPr>
          <a:xfrm>
            <a:off x="3849245" y="6119198"/>
            <a:ext cx="3048296" cy="461665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Números del 90 al 99 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14F5AB3-700F-4C58-8602-588CFB6DD184}"/>
              </a:ext>
            </a:extLst>
          </p:cNvPr>
          <p:cNvSpPr txBox="1"/>
          <p:nvPr/>
        </p:nvSpPr>
        <p:spPr>
          <a:xfrm>
            <a:off x="7896646" y="4573003"/>
            <a:ext cx="3048296" cy="461665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Números del 80 al 89 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647FA915-2D40-4E4B-BC0A-65D549C52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8" y="37630"/>
            <a:ext cx="11542009" cy="127811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VE" sz="3200" b="1" dirty="0">
                <a:latin typeface="Century Gothic" panose="020B0502020202020204" pitchFamily="34" charset="0"/>
              </a:rPr>
              <a:t>Trabajemos en estas actividades</a:t>
            </a:r>
            <a:br>
              <a:rPr lang="es-VE" sz="3200" dirty="0">
                <a:latin typeface="Century Gothic" panose="020B0502020202020204" pitchFamily="34" charset="0"/>
              </a:rPr>
            </a:br>
            <a:r>
              <a:rPr lang="es-VE" sz="1400" dirty="0">
                <a:latin typeface="Century Gothic" panose="020B0502020202020204" pitchFamily="34" charset="0"/>
              </a:rPr>
              <a:t>(te solicitamos salir de la presentación en diapositivas, para poder interactuar con las siguientes páginas de trabajo)</a:t>
            </a:r>
            <a:endParaRPr lang="en-US" sz="1400" dirty="0"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3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5294" y="566503"/>
            <a:ext cx="8984895" cy="1325563"/>
          </a:xfrm>
        </p:spPr>
        <p:txBody>
          <a:bodyPr>
            <a:normAutofit/>
          </a:bodyPr>
          <a:lstStyle/>
          <a:p>
            <a:pPr algn="ctr"/>
            <a:r>
              <a:rPr lang="es-VE" sz="3200" dirty="0">
                <a:latin typeface="Century Gothic" panose="020B0502020202020204" pitchFamily="34" charset="0"/>
              </a:rPr>
              <a:t>Practiquemos los números escribiendo </a:t>
            </a:r>
            <a:br>
              <a:rPr lang="es-VE" sz="3200" dirty="0">
                <a:latin typeface="Century Gothic" panose="020B0502020202020204" pitchFamily="34" charset="0"/>
              </a:rPr>
            </a:br>
            <a:r>
              <a:rPr lang="es-VE" sz="3200" dirty="0">
                <a:latin typeface="Century Gothic" panose="020B0502020202020204" pitchFamily="34" charset="0"/>
              </a:rPr>
              <a:t>en letras desde el 30 al 39.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652" y="275191"/>
            <a:ext cx="976135" cy="1605349"/>
          </a:xfrm>
          <a:prstGeom prst="rect">
            <a:avLst/>
          </a:prstGeom>
        </p:spPr>
      </p:pic>
      <p:grpSp>
        <p:nvGrpSpPr>
          <p:cNvPr id="58" name="Grupo 57"/>
          <p:cNvGrpSpPr/>
          <p:nvPr/>
        </p:nvGrpSpPr>
        <p:grpSpPr>
          <a:xfrm>
            <a:off x="629048" y="1987433"/>
            <a:ext cx="1528356" cy="1346682"/>
            <a:chOff x="740986" y="2366540"/>
            <a:chExt cx="1711234" cy="1579417"/>
          </a:xfrm>
        </p:grpSpPr>
        <p:grpSp>
          <p:nvGrpSpPr>
            <p:cNvPr id="44" name="Grupo 43"/>
            <p:cNvGrpSpPr/>
            <p:nvPr/>
          </p:nvGrpSpPr>
          <p:grpSpPr>
            <a:xfrm>
              <a:off x="740986" y="2366540"/>
              <a:ext cx="1711234" cy="1579417"/>
              <a:chOff x="2894207" y="0"/>
              <a:chExt cx="6272958" cy="6858000"/>
            </a:xfrm>
          </p:grpSpPr>
          <p:pic>
            <p:nvPicPr>
              <p:cNvPr id="45" name="Imagen 4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4207" y="0"/>
                <a:ext cx="6272958" cy="6858000"/>
              </a:xfrm>
              <a:prstGeom prst="rect">
                <a:avLst/>
              </a:prstGeom>
            </p:spPr>
          </p:pic>
          <p:sp>
            <p:nvSpPr>
              <p:cNvPr id="46" name="Elipse 45"/>
              <p:cNvSpPr/>
              <p:nvPr/>
            </p:nvSpPr>
            <p:spPr>
              <a:xfrm>
                <a:off x="4319452" y="2338542"/>
                <a:ext cx="3422468" cy="31836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CuadroTexto 12"/>
            <p:cNvSpPr txBox="1"/>
            <p:nvPr/>
          </p:nvSpPr>
          <p:spPr>
            <a:xfrm>
              <a:off x="1223241" y="2979320"/>
              <a:ext cx="7258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3200" dirty="0"/>
                <a:t>33</a:t>
              </a:r>
              <a:endParaRPr lang="en-US" sz="3200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9803480" y="4342105"/>
            <a:ext cx="1358932" cy="1435834"/>
            <a:chOff x="2894207" y="0"/>
            <a:chExt cx="6272958" cy="6858000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207" y="0"/>
              <a:ext cx="6272958" cy="6858000"/>
            </a:xfrm>
            <a:prstGeom prst="rect">
              <a:avLst/>
            </a:prstGeom>
          </p:spPr>
        </p:pic>
        <p:sp>
          <p:nvSpPr>
            <p:cNvPr id="19" name="Elipse 18"/>
            <p:cNvSpPr/>
            <p:nvPr/>
          </p:nvSpPr>
          <p:spPr>
            <a:xfrm>
              <a:off x="4319452" y="2338542"/>
              <a:ext cx="3422468" cy="318360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654220" y="4342106"/>
            <a:ext cx="1358932" cy="1435834"/>
            <a:chOff x="2894207" y="0"/>
            <a:chExt cx="6272958" cy="6858000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207" y="0"/>
              <a:ext cx="6272958" cy="6858000"/>
            </a:xfrm>
            <a:prstGeom prst="rect">
              <a:avLst/>
            </a:prstGeom>
          </p:spPr>
        </p:pic>
        <p:sp>
          <p:nvSpPr>
            <p:cNvPr id="22" name="Elipse 21"/>
            <p:cNvSpPr/>
            <p:nvPr/>
          </p:nvSpPr>
          <p:spPr>
            <a:xfrm>
              <a:off x="4319452" y="2338542"/>
              <a:ext cx="3422468" cy="318360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5538490" y="4298131"/>
            <a:ext cx="1358932" cy="1435834"/>
            <a:chOff x="2894207" y="0"/>
            <a:chExt cx="6272958" cy="6858000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207" y="0"/>
              <a:ext cx="6272958" cy="6858000"/>
            </a:xfrm>
            <a:prstGeom prst="rect">
              <a:avLst/>
            </a:prstGeom>
          </p:spPr>
        </p:pic>
        <p:sp>
          <p:nvSpPr>
            <p:cNvPr id="25" name="Elipse 24"/>
            <p:cNvSpPr/>
            <p:nvPr/>
          </p:nvSpPr>
          <p:spPr>
            <a:xfrm>
              <a:off x="4319452" y="2338542"/>
              <a:ext cx="3422468" cy="318360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9645984" y="2028811"/>
            <a:ext cx="1414243" cy="1305304"/>
            <a:chOff x="2894207" y="0"/>
            <a:chExt cx="6272958" cy="6858000"/>
          </a:xfrm>
        </p:grpSpPr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207" y="0"/>
              <a:ext cx="6272958" cy="6858000"/>
            </a:xfrm>
            <a:prstGeom prst="rect">
              <a:avLst/>
            </a:prstGeom>
          </p:spPr>
        </p:pic>
        <p:sp>
          <p:nvSpPr>
            <p:cNvPr id="28" name="Elipse 27"/>
            <p:cNvSpPr/>
            <p:nvPr/>
          </p:nvSpPr>
          <p:spPr>
            <a:xfrm>
              <a:off x="4319452" y="2338542"/>
              <a:ext cx="3422468" cy="318360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5419361" y="2016799"/>
            <a:ext cx="1414243" cy="1305304"/>
            <a:chOff x="2894207" y="0"/>
            <a:chExt cx="6272958" cy="6858000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207" y="0"/>
              <a:ext cx="6272958" cy="6858000"/>
            </a:xfrm>
            <a:prstGeom prst="rect">
              <a:avLst/>
            </a:prstGeom>
          </p:spPr>
        </p:pic>
        <p:sp>
          <p:nvSpPr>
            <p:cNvPr id="31" name="Elipse 30"/>
            <p:cNvSpPr/>
            <p:nvPr/>
          </p:nvSpPr>
          <p:spPr>
            <a:xfrm>
              <a:off x="4319452" y="2338542"/>
              <a:ext cx="3422468" cy="318360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3325810" y="4312930"/>
            <a:ext cx="1358932" cy="1435834"/>
            <a:chOff x="2894207" y="0"/>
            <a:chExt cx="6272958" cy="6858000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207" y="0"/>
              <a:ext cx="6272958" cy="6858000"/>
            </a:xfrm>
            <a:prstGeom prst="rect">
              <a:avLst/>
            </a:prstGeom>
          </p:spPr>
        </p:pic>
        <p:sp>
          <p:nvSpPr>
            <p:cNvPr id="34" name="Elipse 33"/>
            <p:cNvSpPr/>
            <p:nvPr/>
          </p:nvSpPr>
          <p:spPr>
            <a:xfrm>
              <a:off x="4319452" y="2338542"/>
              <a:ext cx="3422468" cy="318360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837230" y="4342104"/>
            <a:ext cx="1358932" cy="1435834"/>
            <a:chOff x="2894207" y="0"/>
            <a:chExt cx="6272958" cy="6858000"/>
          </a:xfrm>
        </p:grpSpPr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207" y="0"/>
              <a:ext cx="6272958" cy="6858000"/>
            </a:xfrm>
            <a:prstGeom prst="rect">
              <a:avLst/>
            </a:prstGeom>
          </p:spPr>
        </p:pic>
        <p:sp>
          <p:nvSpPr>
            <p:cNvPr id="37" name="Elipse 36"/>
            <p:cNvSpPr/>
            <p:nvPr/>
          </p:nvSpPr>
          <p:spPr>
            <a:xfrm>
              <a:off x="4319452" y="2338542"/>
              <a:ext cx="3422468" cy="318360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2968894" y="2016799"/>
            <a:ext cx="1414243" cy="1305304"/>
            <a:chOff x="2894207" y="0"/>
            <a:chExt cx="6272958" cy="6858000"/>
          </a:xfrm>
        </p:grpSpPr>
        <p:pic>
          <p:nvPicPr>
            <p:cNvPr id="39" name="Imagen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207" y="0"/>
              <a:ext cx="6272958" cy="6858000"/>
            </a:xfrm>
            <a:prstGeom prst="rect">
              <a:avLst/>
            </a:prstGeom>
          </p:spPr>
        </p:pic>
        <p:sp>
          <p:nvSpPr>
            <p:cNvPr id="40" name="Elipse 39"/>
            <p:cNvSpPr/>
            <p:nvPr/>
          </p:nvSpPr>
          <p:spPr>
            <a:xfrm>
              <a:off x="4319452" y="2338542"/>
              <a:ext cx="3422468" cy="318360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7512170" y="2028811"/>
            <a:ext cx="1414243" cy="1305304"/>
            <a:chOff x="2894207" y="0"/>
            <a:chExt cx="6272958" cy="6858000"/>
          </a:xfrm>
        </p:grpSpPr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207" y="0"/>
              <a:ext cx="6272958" cy="6858000"/>
            </a:xfrm>
            <a:prstGeom prst="rect">
              <a:avLst/>
            </a:prstGeom>
          </p:spPr>
        </p:pic>
        <p:sp>
          <p:nvSpPr>
            <p:cNvPr id="43" name="Elipse 42"/>
            <p:cNvSpPr/>
            <p:nvPr/>
          </p:nvSpPr>
          <p:spPr>
            <a:xfrm>
              <a:off x="4319452" y="2338542"/>
              <a:ext cx="3422468" cy="318360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CuadroTexto 46"/>
          <p:cNvSpPr txBox="1"/>
          <p:nvPr/>
        </p:nvSpPr>
        <p:spPr>
          <a:xfrm>
            <a:off x="3304756" y="2506466"/>
            <a:ext cx="725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/>
              <a:t>35</a:t>
            </a:r>
            <a:endParaRPr lang="en-US" sz="3200" dirty="0"/>
          </a:p>
        </p:txBody>
      </p:sp>
      <p:sp>
        <p:nvSpPr>
          <p:cNvPr id="48" name="CuadroTexto 47"/>
          <p:cNvSpPr txBox="1"/>
          <p:nvPr/>
        </p:nvSpPr>
        <p:spPr>
          <a:xfrm>
            <a:off x="5749312" y="2462091"/>
            <a:ext cx="725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/>
              <a:t>39</a:t>
            </a:r>
            <a:endParaRPr lang="en-US" sz="3200" dirty="0"/>
          </a:p>
        </p:txBody>
      </p:sp>
      <p:sp>
        <p:nvSpPr>
          <p:cNvPr id="49" name="CuadroTexto 48"/>
          <p:cNvSpPr txBox="1"/>
          <p:nvPr/>
        </p:nvSpPr>
        <p:spPr>
          <a:xfrm>
            <a:off x="7840930" y="2462091"/>
            <a:ext cx="725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/>
              <a:t>32</a:t>
            </a:r>
            <a:endParaRPr lang="en-US" sz="3200" dirty="0"/>
          </a:p>
        </p:txBody>
      </p:sp>
      <p:sp>
        <p:nvSpPr>
          <p:cNvPr id="50" name="CuadroTexto 49"/>
          <p:cNvSpPr txBox="1"/>
          <p:nvPr/>
        </p:nvSpPr>
        <p:spPr>
          <a:xfrm>
            <a:off x="9964775" y="2517777"/>
            <a:ext cx="725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/>
              <a:t>34</a:t>
            </a:r>
            <a:endParaRPr lang="en-US" sz="3200" dirty="0"/>
          </a:p>
        </p:txBody>
      </p:sp>
      <p:sp>
        <p:nvSpPr>
          <p:cNvPr id="51" name="CuadroTexto 50"/>
          <p:cNvSpPr txBox="1"/>
          <p:nvPr/>
        </p:nvSpPr>
        <p:spPr>
          <a:xfrm>
            <a:off x="1204663" y="4850667"/>
            <a:ext cx="69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/>
              <a:t>38</a:t>
            </a:r>
            <a:endParaRPr lang="en-US" sz="2400" dirty="0"/>
          </a:p>
        </p:txBody>
      </p:sp>
      <p:sp>
        <p:nvSpPr>
          <p:cNvPr id="52" name="CuadroTexto 51"/>
          <p:cNvSpPr txBox="1"/>
          <p:nvPr/>
        </p:nvSpPr>
        <p:spPr>
          <a:xfrm>
            <a:off x="3733241" y="4865466"/>
            <a:ext cx="69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/>
              <a:t>31</a:t>
            </a:r>
            <a:endParaRPr lang="en-US" sz="2400" dirty="0"/>
          </a:p>
        </p:txBody>
      </p:sp>
      <p:sp>
        <p:nvSpPr>
          <p:cNvPr id="53" name="CuadroTexto 52"/>
          <p:cNvSpPr txBox="1"/>
          <p:nvPr/>
        </p:nvSpPr>
        <p:spPr>
          <a:xfrm>
            <a:off x="5971808" y="4812232"/>
            <a:ext cx="69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/>
              <a:t>36</a:t>
            </a:r>
            <a:endParaRPr lang="en-US" sz="2400" dirty="0"/>
          </a:p>
        </p:txBody>
      </p:sp>
      <p:sp>
        <p:nvSpPr>
          <p:cNvPr id="54" name="CuadroTexto 53"/>
          <p:cNvSpPr txBox="1"/>
          <p:nvPr/>
        </p:nvSpPr>
        <p:spPr>
          <a:xfrm>
            <a:off x="8015514" y="4894643"/>
            <a:ext cx="69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/>
              <a:t>30</a:t>
            </a:r>
            <a:endParaRPr lang="en-US" sz="2400" dirty="0"/>
          </a:p>
        </p:txBody>
      </p:sp>
      <p:sp>
        <p:nvSpPr>
          <p:cNvPr id="55" name="CuadroTexto 54"/>
          <p:cNvSpPr txBox="1"/>
          <p:nvPr/>
        </p:nvSpPr>
        <p:spPr>
          <a:xfrm>
            <a:off x="10145989" y="4882334"/>
            <a:ext cx="69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/>
              <a:t>37</a:t>
            </a:r>
            <a:endParaRPr lang="en-US" sz="2400" dirty="0"/>
          </a:p>
        </p:txBody>
      </p:sp>
      <p:sp>
        <p:nvSpPr>
          <p:cNvPr id="124" name="Marcador de pie de página 123"/>
          <p:cNvSpPr>
            <a:spLocks noGrp="1"/>
          </p:cNvSpPr>
          <p:nvPr>
            <p:ph type="ftr" sz="quarter" idx="11"/>
          </p:nvPr>
        </p:nvSpPr>
        <p:spPr>
          <a:xfrm>
            <a:off x="3994872" y="6321556"/>
            <a:ext cx="3953871" cy="365125"/>
          </a:xfrm>
        </p:spPr>
        <p:txBody>
          <a:bodyPr/>
          <a:lstStyle/>
          <a:p>
            <a:r>
              <a:rPr lang="en-US" dirty="0"/>
              <a:t>Saint George´s College 2020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36056" y="3480146"/>
            <a:ext cx="2108731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sz="2400" dirty="0">
                <a:latin typeface="Script MT Bold" panose="03040602040607080904" pitchFamily="66" charset="0"/>
              </a:rPr>
              <a:t>Treinta y tres</a:t>
            </a:r>
            <a:endParaRPr lang="en-US" sz="2400" dirty="0">
              <a:latin typeface="Script MT Bold" panose="03040602040607080904" pitchFamily="66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2630093" y="3475346"/>
            <a:ext cx="2108731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sz="2400">
                <a:latin typeface="Script MT Bold" panose="03040602040607080904" pitchFamily="66" charset="0"/>
              </a:rPr>
              <a:t>Treinta y </a:t>
            </a:r>
            <a:endParaRPr lang="en-US" sz="2400" dirty="0">
              <a:latin typeface="Script MT Bold" panose="03040602040607080904" pitchFamily="66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4933299" y="3475346"/>
            <a:ext cx="2108731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sz="2400" dirty="0">
                <a:latin typeface="Script MT Bold" panose="03040602040607080904" pitchFamily="66" charset="0"/>
              </a:rPr>
              <a:t>T</a:t>
            </a:r>
            <a:endParaRPr lang="en-US" sz="2400" dirty="0">
              <a:latin typeface="Script MT Bold" panose="03040602040607080904" pitchFamily="66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7242432" y="3463054"/>
            <a:ext cx="2108731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sz="2400" dirty="0">
                <a:latin typeface="Script MT Bold" panose="03040602040607080904" pitchFamily="66" charset="0"/>
              </a:rPr>
              <a:t>T</a:t>
            </a:r>
            <a:endParaRPr lang="en-US" sz="2400" dirty="0">
              <a:latin typeface="Script MT Bold" panose="03040602040607080904" pitchFamily="66" charset="0"/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9571763" y="3463054"/>
            <a:ext cx="2108731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sz="2400" dirty="0">
                <a:latin typeface="Script MT Bold" panose="03040602040607080904" pitchFamily="66" charset="0"/>
              </a:rPr>
              <a:t>T</a:t>
            </a:r>
            <a:endParaRPr lang="en-US" sz="2400" dirty="0">
              <a:latin typeface="Script MT Bold" panose="03040602040607080904" pitchFamily="66" charset="0"/>
            </a:endParaRPr>
          </a:p>
        </p:txBody>
      </p:sp>
      <p:sp>
        <p:nvSpPr>
          <p:cNvPr id="81" name="CuadroTexto 80"/>
          <p:cNvSpPr txBox="1"/>
          <p:nvPr/>
        </p:nvSpPr>
        <p:spPr>
          <a:xfrm>
            <a:off x="325026" y="5787448"/>
            <a:ext cx="2108731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sz="2400" dirty="0">
                <a:latin typeface="Script MT Bold" panose="03040602040607080904" pitchFamily="66" charset="0"/>
              </a:rPr>
              <a:t>T</a:t>
            </a:r>
            <a:endParaRPr lang="en-US" sz="2400" dirty="0">
              <a:latin typeface="Script MT Bold" panose="03040602040607080904" pitchFamily="66" charset="0"/>
            </a:endParaRPr>
          </a:p>
        </p:txBody>
      </p:sp>
      <p:sp>
        <p:nvSpPr>
          <p:cNvPr id="82" name="CuadroTexto 81"/>
          <p:cNvSpPr txBox="1"/>
          <p:nvPr/>
        </p:nvSpPr>
        <p:spPr>
          <a:xfrm>
            <a:off x="2619063" y="5782648"/>
            <a:ext cx="2108731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sz="2400" dirty="0">
                <a:latin typeface="Script MT Bold" panose="03040602040607080904" pitchFamily="66" charset="0"/>
              </a:rPr>
              <a:t>T</a:t>
            </a:r>
            <a:endParaRPr lang="en-US" sz="2400" dirty="0">
              <a:latin typeface="Script MT Bold" panose="03040602040607080904" pitchFamily="66" charset="0"/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4922269" y="5782648"/>
            <a:ext cx="2108731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sz="2400" dirty="0">
                <a:latin typeface="Script MT Bold" panose="03040602040607080904" pitchFamily="66" charset="0"/>
              </a:rPr>
              <a:t>T</a:t>
            </a:r>
            <a:endParaRPr lang="en-US" sz="2400" dirty="0">
              <a:latin typeface="Script MT Bold" panose="03040602040607080904" pitchFamily="66" charset="0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7231402" y="5770356"/>
            <a:ext cx="2108731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sz="2400" dirty="0">
                <a:latin typeface="Script MT Bold" panose="03040602040607080904" pitchFamily="66" charset="0"/>
              </a:rPr>
              <a:t>T</a:t>
            </a:r>
            <a:endParaRPr lang="en-US" sz="2400" dirty="0">
              <a:latin typeface="Script MT Bold" panose="03040602040607080904" pitchFamily="66" charset="0"/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9560733" y="5770356"/>
            <a:ext cx="2108731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sz="2400" dirty="0">
                <a:latin typeface="Script MT Bold" panose="03040602040607080904" pitchFamily="66" charset="0"/>
              </a:rPr>
              <a:t>T</a:t>
            </a:r>
            <a:endParaRPr lang="en-US" sz="2400" dirty="0"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3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678090" y="323713"/>
            <a:ext cx="1312545" cy="1795259"/>
            <a:chOff x="2840219" y="2547257"/>
            <a:chExt cx="1312545" cy="179525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7379" y="2618491"/>
              <a:ext cx="1038225" cy="1724025"/>
            </a:xfrm>
            <a:prstGeom prst="rect">
              <a:avLst/>
            </a:prstGeom>
          </p:spPr>
        </p:pic>
        <p:sp>
          <p:nvSpPr>
            <p:cNvPr id="9" name="Elipse 8"/>
            <p:cNvSpPr/>
            <p:nvPr/>
          </p:nvSpPr>
          <p:spPr>
            <a:xfrm>
              <a:off x="3878444" y="2762795"/>
              <a:ext cx="274320" cy="431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ipse 9"/>
            <p:cNvSpPr/>
            <p:nvPr/>
          </p:nvSpPr>
          <p:spPr>
            <a:xfrm>
              <a:off x="2840219" y="2547257"/>
              <a:ext cx="274320" cy="431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853475" y="451180"/>
            <a:ext cx="94773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VE" sz="3200" dirty="0">
                <a:latin typeface="Century Gothic" panose="020B0502020202020204" pitchFamily="34" charset="0"/>
              </a:rPr>
              <a:t>Practiquemos con los osos escribiendo los números </a:t>
            </a:r>
            <a:br>
              <a:rPr lang="es-VE" sz="3200" dirty="0">
                <a:latin typeface="Century Gothic" panose="020B0502020202020204" pitchFamily="34" charset="0"/>
              </a:rPr>
            </a:br>
            <a:r>
              <a:rPr lang="es-VE" sz="3200" dirty="0">
                <a:latin typeface="Century Gothic" panose="020B0502020202020204" pitchFamily="34" charset="0"/>
              </a:rPr>
              <a:t>en letras desde el 40 al 49.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57" y="2477264"/>
            <a:ext cx="1227926" cy="823077"/>
          </a:xfrm>
          <a:prstGeom prst="rect">
            <a:avLst/>
          </a:prstGeom>
        </p:spPr>
      </p:pic>
      <p:sp>
        <p:nvSpPr>
          <p:cNvPr id="39" name="CuadroTexto 38"/>
          <p:cNvSpPr txBox="1"/>
          <p:nvPr/>
        </p:nvSpPr>
        <p:spPr>
          <a:xfrm>
            <a:off x="1420951" y="2561261"/>
            <a:ext cx="73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49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57" y="4632181"/>
            <a:ext cx="1227926" cy="823077"/>
          </a:xfrm>
          <a:prstGeom prst="rect">
            <a:avLst/>
          </a:prstGeom>
        </p:spPr>
      </p:pic>
      <p:sp>
        <p:nvSpPr>
          <p:cNvPr id="56" name="CuadroTexto 55"/>
          <p:cNvSpPr txBox="1"/>
          <p:nvPr/>
        </p:nvSpPr>
        <p:spPr>
          <a:xfrm>
            <a:off x="1420951" y="4716178"/>
            <a:ext cx="73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40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5" name="Imagen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96" y="1716033"/>
            <a:ext cx="1227926" cy="823077"/>
          </a:xfrm>
          <a:prstGeom prst="rect">
            <a:avLst/>
          </a:prstGeom>
        </p:spPr>
      </p:pic>
      <p:sp>
        <p:nvSpPr>
          <p:cNvPr id="76" name="CuadroTexto 75"/>
          <p:cNvSpPr txBox="1"/>
          <p:nvPr/>
        </p:nvSpPr>
        <p:spPr>
          <a:xfrm>
            <a:off x="3619190" y="1800030"/>
            <a:ext cx="73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45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9" name="Imagen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96" y="3870950"/>
            <a:ext cx="1227926" cy="823077"/>
          </a:xfrm>
          <a:prstGeom prst="rect">
            <a:avLst/>
          </a:prstGeom>
        </p:spPr>
      </p:pic>
      <p:sp>
        <p:nvSpPr>
          <p:cNvPr id="80" name="CuadroTexto 79"/>
          <p:cNvSpPr txBox="1"/>
          <p:nvPr/>
        </p:nvSpPr>
        <p:spPr>
          <a:xfrm>
            <a:off x="3619190" y="3954947"/>
            <a:ext cx="73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43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3" name="Imagen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7" y="2561261"/>
            <a:ext cx="1227926" cy="823077"/>
          </a:xfrm>
          <a:prstGeom prst="rect">
            <a:avLst/>
          </a:prstGeom>
        </p:spPr>
      </p:pic>
      <p:sp>
        <p:nvSpPr>
          <p:cNvPr id="84" name="CuadroTexto 83"/>
          <p:cNvSpPr txBox="1"/>
          <p:nvPr/>
        </p:nvSpPr>
        <p:spPr>
          <a:xfrm>
            <a:off x="5818781" y="2645258"/>
            <a:ext cx="73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42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7" name="Imagen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7" y="4716178"/>
            <a:ext cx="1227926" cy="823077"/>
          </a:xfrm>
          <a:prstGeom prst="rect">
            <a:avLst/>
          </a:prstGeom>
        </p:spPr>
      </p:pic>
      <p:sp>
        <p:nvSpPr>
          <p:cNvPr id="88" name="CuadroTexto 87"/>
          <p:cNvSpPr txBox="1"/>
          <p:nvPr/>
        </p:nvSpPr>
        <p:spPr>
          <a:xfrm>
            <a:off x="5818781" y="4800175"/>
            <a:ext cx="73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46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51" y="1646450"/>
            <a:ext cx="1227926" cy="823077"/>
          </a:xfrm>
          <a:prstGeom prst="rect">
            <a:avLst/>
          </a:prstGeom>
        </p:spPr>
      </p:pic>
      <p:sp>
        <p:nvSpPr>
          <p:cNvPr id="96" name="CuadroTexto 95"/>
          <p:cNvSpPr txBox="1"/>
          <p:nvPr/>
        </p:nvSpPr>
        <p:spPr>
          <a:xfrm>
            <a:off x="8060745" y="1730447"/>
            <a:ext cx="73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44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9" name="Imagen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51" y="3801367"/>
            <a:ext cx="1227926" cy="823077"/>
          </a:xfrm>
          <a:prstGeom prst="rect">
            <a:avLst/>
          </a:prstGeom>
        </p:spPr>
      </p:pic>
      <p:sp>
        <p:nvSpPr>
          <p:cNvPr id="100" name="CuadroTexto 99"/>
          <p:cNvSpPr txBox="1"/>
          <p:nvPr/>
        </p:nvSpPr>
        <p:spPr>
          <a:xfrm>
            <a:off x="8060745" y="3885364"/>
            <a:ext cx="73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48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2" y="2719100"/>
            <a:ext cx="1227926" cy="823077"/>
          </a:xfrm>
          <a:prstGeom prst="rect">
            <a:avLst/>
          </a:prstGeom>
        </p:spPr>
      </p:pic>
      <p:sp>
        <p:nvSpPr>
          <p:cNvPr id="104" name="CuadroTexto 103"/>
          <p:cNvSpPr txBox="1"/>
          <p:nvPr/>
        </p:nvSpPr>
        <p:spPr>
          <a:xfrm>
            <a:off x="10303416" y="2803097"/>
            <a:ext cx="73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47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7" name="Imagen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2" y="4874017"/>
            <a:ext cx="1227926" cy="823077"/>
          </a:xfrm>
          <a:prstGeom prst="rect">
            <a:avLst/>
          </a:prstGeom>
        </p:spPr>
      </p:pic>
      <p:sp>
        <p:nvSpPr>
          <p:cNvPr id="108" name="CuadroTexto 107"/>
          <p:cNvSpPr txBox="1"/>
          <p:nvPr/>
        </p:nvSpPr>
        <p:spPr>
          <a:xfrm>
            <a:off x="10303416" y="4958014"/>
            <a:ext cx="73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41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1" name="Marcador de pie de página 110"/>
          <p:cNvSpPr>
            <a:spLocks noGrp="1"/>
          </p:cNvSpPr>
          <p:nvPr>
            <p:ph type="ftr" sz="quarter" idx="11"/>
          </p:nvPr>
        </p:nvSpPr>
        <p:spPr>
          <a:xfrm>
            <a:off x="4291447" y="6283379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Saint George´s College 2020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801009" y="3450812"/>
            <a:ext cx="207282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dirty="0">
                <a:latin typeface="Script MT Bold" panose="03040602040607080904" pitchFamily="66" charset="0"/>
              </a:rPr>
              <a:t>Cuarenta y nueve</a:t>
            </a:r>
            <a:endParaRPr lang="en-US" dirty="0">
              <a:latin typeface="Script MT Bold" panose="03040602040607080904" pitchFamily="66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3034824" y="2661357"/>
            <a:ext cx="207282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dirty="0">
                <a:latin typeface="Script MT Bold" panose="03040602040607080904" pitchFamily="66" charset="0"/>
              </a:rPr>
              <a:t>C</a:t>
            </a:r>
            <a:endParaRPr lang="en-US" dirty="0">
              <a:latin typeface="Script MT Bold" panose="03040602040607080904" pitchFamily="66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3091573" y="4800175"/>
            <a:ext cx="207282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dirty="0">
                <a:latin typeface="Script MT Bold" panose="03040602040607080904" pitchFamily="66" charset="0"/>
              </a:rPr>
              <a:t>C</a:t>
            </a:r>
            <a:endParaRPr lang="en-US" dirty="0">
              <a:latin typeface="Script MT Bold" panose="03040602040607080904" pitchFamily="66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914610" y="5618748"/>
            <a:ext cx="207282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dirty="0">
                <a:latin typeface="Script MT Bold" panose="03040602040607080904" pitchFamily="66" charset="0"/>
              </a:rPr>
              <a:t>C</a:t>
            </a:r>
            <a:endParaRPr lang="en-US" dirty="0">
              <a:latin typeface="Script MT Bold" panose="03040602040607080904" pitchFamily="66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5185780" y="3468217"/>
            <a:ext cx="207282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dirty="0">
                <a:latin typeface="Script MT Bold" panose="03040602040607080904" pitchFamily="66" charset="0"/>
              </a:rPr>
              <a:t>C</a:t>
            </a:r>
            <a:endParaRPr lang="en-US" dirty="0">
              <a:latin typeface="Script MT Bold" panose="03040602040607080904" pitchFamily="66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7511304" y="2564726"/>
            <a:ext cx="207282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dirty="0">
                <a:latin typeface="Script MT Bold" panose="03040602040607080904" pitchFamily="66" charset="0"/>
              </a:rPr>
              <a:t>C</a:t>
            </a:r>
            <a:endParaRPr lang="en-US" dirty="0">
              <a:latin typeface="Script MT Bold" panose="03040602040607080904" pitchFamily="66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9570551" y="3626174"/>
            <a:ext cx="207282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dirty="0">
                <a:latin typeface="Script MT Bold" panose="03040602040607080904" pitchFamily="66" charset="0"/>
              </a:rPr>
              <a:t>C</a:t>
            </a:r>
            <a:endParaRPr lang="en-US" dirty="0">
              <a:latin typeface="Script MT Bold" panose="03040602040607080904" pitchFamily="66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7480592" y="4756732"/>
            <a:ext cx="207282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dirty="0">
                <a:latin typeface="Script MT Bold" panose="03040602040607080904" pitchFamily="66" charset="0"/>
              </a:rPr>
              <a:t>C</a:t>
            </a:r>
            <a:endParaRPr lang="en-US" dirty="0">
              <a:latin typeface="Script MT Bold" panose="03040602040607080904" pitchFamily="66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5185780" y="5618748"/>
            <a:ext cx="207282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dirty="0">
                <a:latin typeface="Script MT Bold" panose="03040602040607080904" pitchFamily="66" charset="0"/>
              </a:rPr>
              <a:t>C</a:t>
            </a:r>
            <a:endParaRPr lang="en-US" dirty="0">
              <a:latin typeface="Script MT Bold" panose="03040602040607080904" pitchFamily="66" charset="0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9553277" y="5803414"/>
            <a:ext cx="207282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dirty="0">
                <a:latin typeface="Script MT Bold" panose="03040602040607080904" pitchFamily="66" charset="0"/>
              </a:rPr>
              <a:t>C</a:t>
            </a:r>
            <a:endParaRPr lang="en-US" dirty="0"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3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738612" y="426810"/>
            <a:ext cx="8012119" cy="1543845"/>
          </a:xfrm>
        </p:spPr>
        <p:txBody>
          <a:bodyPr>
            <a:noAutofit/>
          </a:bodyPr>
          <a:lstStyle/>
          <a:p>
            <a:pPr algn="ctr"/>
            <a:r>
              <a:rPr lang="es-VE" sz="3600" b="1" dirty="0">
                <a:latin typeface="Century Gothic" panose="020B0502020202020204" pitchFamily="34" charset="0"/>
              </a:rPr>
              <a:t>Ayudemos al conejito</a:t>
            </a:r>
            <a:br>
              <a:rPr lang="es-VE" sz="2400" dirty="0">
                <a:latin typeface="Century Gothic" panose="020B0502020202020204" pitchFamily="34" charset="0"/>
              </a:rPr>
            </a:br>
            <a:r>
              <a:rPr lang="es-CL" sz="2400" dirty="0"/>
              <a:t>Arrastra los números y colócalos debajo de cada zanahoria para que el conejito se las pueda comer de menor a mayor, partiendo por el número 50.</a:t>
            </a:r>
            <a:br>
              <a:rPr lang="en-US" dirty="0"/>
            </a:b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41" y="148745"/>
            <a:ext cx="1748789" cy="22345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4703">
            <a:off x="3801475" y="2257549"/>
            <a:ext cx="633084" cy="123334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4703">
            <a:off x="5250966" y="2257550"/>
            <a:ext cx="633084" cy="123334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4703">
            <a:off x="6699939" y="2257548"/>
            <a:ext cx="633084" cy="123334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4703">
            <a:off x="8273999" y="2257546"/>
            <a:ext cx="633084" cy="123334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4703">
            <a:off x="9967568" y="2257545"/>
            <a:ext cx="633084" cy="123334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4703">
            <a:off x="5484978" y="4432112"/>
            <a:ext cx="633084" cy="123334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4703">
            <a:off x="7011699" y="4483793"/>
            <a:ext cx="633084" cy="123334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4703">
            <a:off x="8566254" y="4483791"/>
            <a:ext cx="633084" cy="123334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4703">
            <a:off x="10217835" y="4483790"/>
            <a:ext cx="633084" cy="1233349"/>
          </a:xfrm>
          <a:prstGeom prst="rect">
            <a:avLst/>
          </a:prstGeom>
        </p:spPr>
      </p:pic>
      <p:sp>
        <p:nvSpPr>
          <p:cNvPr id="28" name="Marcador de pie de págin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 George´s College 2020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15842" y="2751742"/>
            <a:ext cx="914400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3600" b="1" dirty="0">
                <a:latin typeface="Century Gothic" panose="020B0502020202020204" pitchFamily="34" charset="0"/>
              </a:rPr>
              <a:t>57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457394" y="3535456"/>
            <a:ext cx="914400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3600" b="1" dirty="0">
                <a:latin typeface="Century Gothic" panose="020B0502020202020204" pitchFamily="34" charset="0"/>
              </a:rPr>
              <a:t>50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683214" y="2751742"/>
            <a:ext cx="914400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3600" b="1" dirty="0">
                <a:latin typeface="Century Gothic" panose="020B0502020202020204" pitchFamily="34" charset="0"/>
              </a:rPr>
              <a:t>53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18847" y="3572022"/>
            <a:ext cx="914400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3600" b="1" dirty="0">
                <a:latin typeface="Century Gothic" panose="020B0502020202020204" pitchFamily="34" charset="0"/>
              </a:rPr>
              <a:t>51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638248" y="3521098"/>
            <a:ext cx="914400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3600" b="1" dirty="0">
                <a:latin typeface="Century Gothic" panose="020B0502020202020204" pitchFamily="34" charset="0"/>
              </a:rPr>
              <a:t>59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18231" y="4392302"/>
            <a:ext cx="914400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3600" b="1" dirty="0">
                <a:latin typeface="Century Gothic" panose="020B0502020202020204" pitchFamily="34" charset="0"/>
              </a:rPr>
              <a:t>54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683214" y="4392302"/>
            <a:ext cx="914400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3600" b="1" dirty="0">
                <a:latin typeface="Century Gothic" panose="020B0502020202020204" pitchFamily="34" charset="0"/>
              </a:rPr>
              <a:t>56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15842" y="5187337"/>
            <a:ext cx="914400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3600" b="1" dirty="0">
                <a:latin typeface="Century Gothic" panose="020B0502020202020204" pitchFamily="34" charset="0"/>
              </a:rPr>
              <a:t>51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683214" y="5187337"/>
            <a:ext cx="914400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3600" b="1" dirty="0">
                <a:latin typeface="Century Gothic" panose="020B0502020202020204" pitchFamily="34" charset="0"/>
              </a:rPr>
              <a:t>58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1181048" y="6028284"/>
            <a:ext cx="914400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3600" b="1" dirty="0">
                <a:latin typeface="Century Gothic" panose="020B0502020202020204" pitchFamily="34" charset="0"/>
              </a:rPr>
              <a:t>55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4703">
            <a:off x="3801476" y="4345137"/>
            <a:ext cx="633084" cy="123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2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6535" y="246581"/>
            <a:ext cx="9702421" cy="1325563"/>
          </a:xfrm>
        </p:spPr>
        <p:txBody>
          <a:bodyPr>
            <a:noAutofit/>
          </a:bodyPr>
          <a:lstStyle/>
          <a:p>
            <a:pPr algn="ctr"/>
            <a:r>
              <a:rPr lang="es-CL" sz="3200" b="1" dirty="0"/>
              <a:t>Arrastra los números y colócalos debajo de cada globo.</a:t>
            </a:r>
            <a:br>
              <a:rPr lang="es-CL" sz="3600" dirty="0"/>
            </a:br>
            <a:r>
              <a:rPr lang="es-CL" sz="3600" dirty="0"/>
              <a:t>(</a:t>
            </a:r>
            <a:r>
              <a:rPr lang="es-CL" sz="2400" dirty="0"/>
              <a:t>Guíate con los números que están dentro de cada globo)</a:t>
            </a:r>
            <a:endParaRPr lang="en-US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06" y="362236"/>
            <a:ext cx="1222729" cy="1615749"/>
          </a:xfrm>
          <a:prstGeom prst="rect">
            <a:avLst/>
          </a:prstGeo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750502" y="6319816"/>
            <a:ext cx="4114800" cy="365125"/>
          </a:xfrm>
        </p:spPr>
        <p:txBody>
          <a:bodyPr/>
          <a:lstStyle/>
          <a:p>
            <a:r>
              <a:rPr lang="en-US" dirty="0"/>
              <a:t>Saint George´s College 2020</a:t>
            </a:r>
          </a:p>
        </p:txBody>
      </p:sp>
      <p:pic>
        <p:nvPicPr>
          <p:cNvPr id="2052" name="Picture 4" descr="Resultado de imagen para globo para color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0" y="2715618"/>
            <a:ext cx="1007041" cy="166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globo para color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80" y="4787196"/>
            <a:ext cx="1007041" cy="166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para globo para color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74" y="1828711"/>
            <a:ext cx="1007041" cy="166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sultado de imagen para globo para color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65" y="4056877"/>
            <a:ext cx="1007041" cy="166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sultado de imagen para globo para color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325" y="1750681"/>
            <a:ext cx="1007041" cy="166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sultado de imagen para globo para color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538" y="4378745"/>
            <a:ext cx="1007041" cy="166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para globo para color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28" y="1977916"/>
            <a:ext cx="1007041" cy="166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globo para color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980" y="1320756"/>
            <a:ext cx="1007041" cy="166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sultado de imagen para globo para color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30" y="3895180"/>
            <a:ext cx="1007041" cy="166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esultado de imagen para globo para color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52" y="4355823"/>
            <a:ext cx="1007041" cy="166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9812375" y="5743164"/>
            <a:ext cx="2280240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VE" dirty="0">
                <a:latin typeface="Century Gothic" panose="020B0502020202020204" pitchFamily="34" charset="0"/>
              </a:rPr>
              <a:t>Sesenta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270955" y="2715618"/>
            <a:ext cx="2280240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VE" dirty="0">
                <a:latin typeface="Century Gothic" panose="020B0502020202020204" pitchFamily="34" charset="0"/>
              </a:rPr>
              <a:t>Sesenta y dos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9805443" y="3271039"/>
            <a:ext cx="2280240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VE" dirty="0">
                <a:latin typeface="Century Gothic" panose="020B0502020202020204" pitchFamily="34" charset="0"/>
              </a:rPr>
              <a:t>Sesenta y uno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9812375" y="5253200"/>
            <a:ext cx="2280240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VE" dirty="0">
                <a:latin typeface="Century Gothic" panose="020B0502020202020204" pitchFamily="34" charset="0"/>
              </a:rPr>
              <a:t>Sesenta y tres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9812375" y="4763236"/>
            <a:ext cx="2280240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VE" dirty="0">
                <a:latin typeface="Century Gothic" panose="020B0502020202020204" pitchFamily="34" charset="0"/>
              </a:rPr>
              <a:t>Sesenta y cuatro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9798592" y="4227631"/>
            <a:ext cx="2280240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VE" dirty="0">
                <a:latin typeface="Century Gothic" panose="020B0502020202020204" pitchFamily="34" charset="0"/>
              </a:rPr>
              <a:t>Sesenta y cinco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9805443" y="2344140"/>
            <a:ext cx="2280240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VE" dirty="0">
                <a:latin typeface="Century Gothic" panose="020B0502020202020204" pitchFamily="34" charset="0"/>
              </a:rPr>
              <a:t>Sesenta y seis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9798592" y="3728895"/>
            <a:ext cx="2280240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VE" dirty="0">
                <a:latin typeface="Century Gothic" panose="020B0502020202020204" pitchFamily="34" charset="0"/>
              </a:rPr>
              <a:t>Sesenta y siete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9812375" y="6209147"/>
            <a:ext cx="2280240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VE" dirty="0">
                <a:latin typeface="Century Gothic" panose="020B0502020202020204" pitchFamily="34" charset="0"/>
              </a:rPr>
              <a:t>Sesenta y ocho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9798592" y="2819169"/>
            <a:ext cx="2280240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VE" dirty="0">
                <a:latin typeface="Century Gothic" panose="020B0502020202020204" pitchFamily="34" charset="0"/>
              </a:rPr>
              <a:t>Sesenta y nueve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490109" y="2132993"/>
            <a:ext cx="58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Century Gothic" panose="020B0502020202020204" pitchFamily="34" charset="0"/>
              </a:rPr>
              <a:t>60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5254774" y="4725386"/>
            <a:ext cx="58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Century Gothic" panose="020B0502020202020204" pitchFamily="34" charset="0"/>
              </a:rPr>
              <a:t>61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8192065" y="1626490"/>
            <a:ext cx="58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Century Gothic" panose="020B0502020202020204" pitchFamily="34" charset="0"/>
              </a:rPr>
              <a:t>62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26371" y="3051758"/>
            <a:ext cx="58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Century Gothic" panose="020B0502020202020204" pitchFamily="34" charset="0"/>
              </a:rPr>
              <a:t>63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7000558" y="4180173"/>
            <a:ext cx="58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Century Gothic" panose="020B0502020202020204" pitchFamily="34" charset="0"/>
              </a:rPr>
              <a:t>64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4417298" y="2083108"/>
            <a:ext cx="58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Century Gothic" panose="020B0502020202020204" pitchFamily="34" charset="0"/>
              </a:rPr>
              <a:t>65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535350" y="4650538"/>
            <a:ext cx="58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Century Gothic" panose="020B0502020202020204" pitchFamily="34" charset="0"/>
              </a:rPr>
              <a:t>66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6213268" y="2271418"/>
            <a:ext cx="58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Century Gothic" panose="020B0502020202020204" pitchFamily="34" charset="0"/>
              </a:rPr>
              <a:t>67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3395116" y="4366569"/>
            <a:ext cx="58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Century Gothic" panose="020B0502020202020204" pitchFamily="34" charset="0"/>
              </a:rPr>
              <a:t>68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1578558" y="5095970"/>
            <a:ext cx="58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Century Gothic" panose="020B0502020202020204" pitchFamily="34" charset="0"/>
              </a:rPr>
              <a:t>69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1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7331" y="507240"/>
            <a:ext cx="7697337" cy="1325563"/>
          </a:xfrm>
        </p:spPr>
        <p:txBody>
          <a:bodyPr>
            <a:normAutofit/>
          </a:bodyPr>
          <a:lstStyle/>
          <a:p>
            <a:pPr algn="ctr"/>
            <a:r>
              <a:rPr lang="es-VE" sz="3200" dirty="0">
                <a:latin typeface="Century Gothic" panose="020B0502020202020204" pitchFamily="34" charset="0"/>
              </a:rPr>
              <a:t>Los números y sus nombres.</a:t>
            </a:r>
            <a:br>
              <a:rPr lang="es-VE" sz="3200" dirty="0">
                <a:latin typeface="Century Gothic" panose="020B0502020202020204" pitchFamily="34" charset="0"/>
              </a:rPr>
            </a:br>
            <a:r>
              <a:rPr lang="es-VE" sz="2400" dirty="0">
                <a:latin typeface="Century Gothic" panose="020B0502020202020204" pitchFamily="34" charset="0"/>
              </a:rPr>
              <a:t>Observa los números y escribe su nombre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 George´s College 2020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09" y="32762"/>
            <a:ext cx="1308770" cy="2152400"/>
          </a:xfrm>
          <a:prstGeom prst="rect">
            <a:avLst/>
          </a:prstGeom>
        </p:spPr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987723"/>
              </p:ext>
            </p:extLst>
          </p:nvPr>
        </p:nvGraphicFramePr>
        <p:xfrm>
          <a:off x="750627" y="2185162"/>
          <a:ext cx="10495128" cy="38419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6119">
                  <a:extLst>
                    <a:ext uri="{9D8B030D-6E8A-4147-A177-3AD203B41FA5}">
                      <a16:colId xmlns:a16="http://schemas.microsoft.com/office/drawing/2014/main" val="1753365706"/>
                    </a:ext>
                  </a:extLst>
                </a:gridCol>
                <a:gridCol w="4061445">
                  <a:extLst>
                    <a:ext uri="{9D8B030D-6E8A-4147-A177-3AD203B41FA5}">
                      <a16:colId xmlns:a16="http://schemas.microsoft.com/office/drawing/2014/main" val="3133140488"/>
                    </a:ext>
                  </a:extLst>
                </a:gridCol>
                <a:gridCol w="1093086">
                  <a:extLst>
                    <a:ext uri="{9D8B030D-6E8A-4147-A177-3AD203B41FA5}">
                      <a16:colId xmlns:a16="http://schemas.microsoft.com/office/drawing/2014/main" val="1774435819"/>
                    </a:ext>
                  </a:extLst>
                </a:gridCol>
                <a:gridCol w="4154478">
                  <a:extLst>
                    <a:ext uri="{9D8B030D-6E8A-4147-A177-3AD203B41FA5}">
                      <a16:colId xmlns:a16="http://schemas.microsoft.com/office/drawing/2014/main" val="2505366640"/>
                    </a:ext>
                  </a:extLst>
                </a:gridCol>
              </a:tblGrid>
              <a:tr h="793971">
                <a:tc>
                  <a:txBody>
                    <a:bodyPr/>
                    <a:lstStyle/>
                    <a:p>
                      <a:pPr algn="r"/>
                      <a:r>
                        <a:rPr lang="es-VE" sz="4400" dirty="0">
                          <a:latin typeface="Century Gothic" panose="020B0502020202020204" pitchFamily="34" charset="0"/>
                        </a:rPr>
                        <a:t>70</a:t>
                      </a:r>
                      <a:r>
                        <a:rPr lang="es-VE" sz="4400" dirty="0">
                          <a:latin typeface="Script MT Bold" panose="03040602040607080904" pitchFamily="66" charset="0"/>
                        </a:rPr>
                        <a:t> </a:t>
                      </a:r>
                      <a:endParaRPr lang="en-US" sz="4400" dirty="0">
                        <a:latin typeface="Script MT Bold" panose="03040602040607080904" pitchFamily="66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4400" dirty="0">
                          <a:latin typeface="Script MT Bold" panose="03040602040607080904" pitchFamily="66" charset="0"/>
                        </a:rPr>
                        <a:t>Setenta</a:t>
                      </a:r>
                      <a:endParaRPr lang="en-US" sz="4400" dirty="0">
                        <a:latin typeface="Script MT Bold" panose="03040602040607080904" pitchFamily="66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VE" sz="4400" dirty="0">
                          <a:latin typeface="Century Gothic" panose="020B0502020202020204" pitchFamily="34" charset="0"/>
                        </a:rPr>
                        <a:t>75</a:t>
                      </a:r>
                      <a:endParaRPr lang="en-US" sz="4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Script MT Bold" panose="03040602040607080904" pitchFamily="66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6020529"/>
                  </a:ext>
                </a:extLst>
              </a:tr>
              <a:tr h="755151">
                <a:tc>
                  <a:txBody>
                    <a:bodyPr/>
                    <a:lstStyle/>
                    <a:p>
                      <a:pPr algn="r"/>
                      <a:r>
                        <a:rPr lang="es-VE" sz="4400" dirty="0">
                          <a:latin typeface="Century Gothic" panose="020B0502020202020204" pitchFamily="34" charset="0"/>
                        </a:rPr>
                        <a:t>71</a:t>
                      </a:r>
                      <a:endParaRPr lang="en-US" sz="4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Script MT Bold" panose="03040602040607080904" pitchFamily="66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VE" sz="4400" dirty="0">
                          <a:latin typeface="Century Gothic" panose="020B0502020202020204" pitchFamily="34" charset="0"/>
                        </a:rPr>
                        <a:t>76</a:t>
                      </a:r>
                      <a:endParaRPr lang="en-US" sz="4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Script MT Bold" panose="03040602040607080904" pitchFamily="66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7477808"/>
                  </a:ext>
                </a:extLst>
              </a:tr>
              <a:tr h="755151">
                <a:tc>
                  <a:txBody>
                    <a:bodyPr/>
                    <a:lstStyle/>
                    <a:p>
                      <a:pPr algn="r"/>
                      <a:r>
                        <a:rPr lang="es-VE" sz="4400" dirty="0">
                          <a:latin typeface="Century Gothic" panose="020B0502020202020204" pitchFamily="34" charset="0"/>
                        </a:rPr>
                        <a:t>72</a:t>
                      </a:r>
                      <a:endParaRPr lang="en-US" sz="4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Script MT Bold" panose="03040602040607080904" pitchFamily="66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VE" sz="4400" dirty="0">
                          <a:latin typeface="Century Gothic" panose="020B0502020202020204" pitchFamily="34" charset="0"/>
                        </a:rPr>
                        <a:t>77</a:t>
                      </a:r>
                      <a:endParaRPr lang="en-US" sz="4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Script MT Bold" panose="03040602040607080904" pitchFamily="66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2202845"/>
                  </a:ext>
                </a:extLst>
              </a:tr>
              <a:tr h="755151">
                <a:tc>
                  <a:txBody>
                    <a:bodyPr/>
                    <a:lstStyle/>
                    <a:p>
                      <a:pPr algn="r"/>
                      <a:r>
                        <a:rPr lang="es-VE" sz="4400" dirty="0">
                          <a:latin typeface="Century Gothic" panose="020B0502020202020204" pitchFamily="34" charset="0"/>
                        </a:rPr>
                        <a:t>73</a:t>
                      </a:r>
                      <a:endParaRPr lang="en-US" sz="4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Script MT Bold" panose="03040602040607080904" pitchFamily="66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VE" sz="4400" dirty="0">
                          <a:latin typeface="Century Gothic" panose="020B0502020202020204" pitchFamily="34" charset="0"/>
                        </a:rPr>
                        <a:t>78</a:t>
                      </a:r>
                      <a:endParaRPr lang="en-US" sz="4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Script MT Bold" panose="03040602040607080904" pitchFamily="66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3737777"/>
                  </a:ext>
                </a:extLst>
              </a:tr>
              <a:tr h="755151">
                <a:tc>
                  <a:txBody>
                    <a:bodyPr/>
                    <a:lstStyle/>
                    <a:p>
                      <a:pPr algn="r"/>
                      <a:r>
                        <a:rPr lang="es-VE" sz="4400" dirty="0">
                          <a:latin typeface="Century Gothic" panose="020B0502020202020204" pitchFamily="34" charset="0"/>
                        </a:rPr>
                        <a:t>74</a:t>
                      </a:r>
                      <a:endParaRPr lang="en-US" sz="4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Script MT Bold" panose="03040602040607080904" pitchFamily="66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VE" sz="4400" dirty="0">
                          <a:latin typeface="Century Gothic" panose="020B0502020202020204" pitchFamily="34" charset="0"/>
                        </a:rPr>
                        <a:t>79</a:t>
                      </a:r>
                      <a:endParaRPr lang="en-US" sz="4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Script MT Bold" panose="03040602040607080904" pitchFamily="66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8270196"/>
                  </a:ext>
                </a:extLst>
              </a:tr>
            </a:tbl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8567">
            <a:off x="9917509" y="420060"/>
            <a:ext cx="972388" cy="182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67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9735" y="325931"/>
            <a:ext cx="8852266" cy="1325563"/>
          </a:xfrm>
        </p:spPr>
        <p:txBody>
          <a:bodyPr>
            <a:normAutofit/>
          </a:bodyPr>
          <a:lstStyle/>
          <a:p>
            <a:pPr algn="ctr"/>
            <a:r>
              <a:rPr lang="es-VE" sz="2800" dirty="0">
                <a:latin typeface="Century Gothic" panose="020B0502020202020204" pitchFamily="34" charset="0"/>
              </a:rPr>
              <a:t>Escribe en letras los números que forman parte del cuerpo de la culebra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9" y="2454760"/>
            <a:ext cx="11150221" cy="3297285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202376" y="6356350"/>
            <a:ext cx="4114800" cy="365125"/>
          </a:xfrm>
        </p:spPr>
        <p:txBody>
          <a:bodyPr/>
          <a:lstStyle/>
          <a:p>
            <a:r>
              <a:rPr lang="en-US"/>
              <a:t>Saint George´s College 2020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808344" y="275162"/>
            <a:ext cx="1693190" cy="1751625"/>
            <a:chOff x="925911" y="355488"/>
            <a:chExt cx="1693190" cy="1751625"/>
          </a:xfrm>
        </p:grpSpPr>
        <p:grpSp>
          <p:nvGrpSpPr>
            <p:cNvPr id="6" name="Grupo 5"/>
            <p:cNvGrpSpPr/>
            <p:nvPr/>
          </p:nvGrpSpPr>
          <p:grpSpPr>
            <a:xfrm>
              <a:off x="1033681" y="355488"/>
              <a:ext cx="1585420" cy="1751625"/>
              <a:chOff x="981430" y="730885"/>
              <a:chExt cx="1585420" cy="1751625"/>
            </a:xfrm>
          </p:grpSpPr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3274" y="730885"/>
                <a:ext cx="1311101" cy="1751625"/>
              </a:xfrm>
              <a:prstGeom prst="rect">
                <a:avLst/>
              </a:prstGeom>
            </p:spPr>
          </p:pic>
          <p:sp>
            <p:nvSpPr>
              <p:cNvPr id="9" name="Elipse 8"/>
              <p:cNvSpPr/>
              <p:nvPr/>
            </p:nvSpPr>
            <p:spPr>
              <a:xfrm>
                <a:off x="2161900" y="1031614"/>
                <a:ext cx="404950" cy="9147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Elipse 9"/>
              <p:cNvSpPr/>
              <p:nvPr/>
            </p:nvSpPr>
            <p:spPr>
              <a:xfrm>
                <a:off x="981430" y="1108755"/>
                <a:ext cx="195941" cy="6923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Elipse 6"/>
            <p:cNvSpPr/>
            <p:nvPr/>
          </p:nvSpPr>
          <p:spPr>
            <a:xfrm>
              <a:off x="925911" y="1286662"/>
              <a:ext cx="339635" cy="2780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Elipse 11"/>
          <p:cNvSpPr/>
          <p:nvPr/>
        </p:nvSpPr>
        <p:spPr>
          <a:xfrm>
            <a:off x="674941" y="4353635"/>
            <a:ext cx="636814" cy="7506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/>
          <p:cNvSpPr/>
          <p:nvPr/>
        </p:nvSpPr>
        <p:spPr>
          <a:xfrm>
            <a:off x="3888668" y="4400515"/>
            <a:ext cx="636814" cy="7242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/>
          <p:cNvSpPr/>
          <p:nvPr/>
        </p:nvSpPr>
        <p:spPr>
          <a:xfrm>
            <a:off x="4321168" y="3326456"/>
            <a:ext cx="636814" cy="7506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/>
          <p:cNvSpPr/>
          <p:nvPr/>
        </p:nvSpPr>
        <p:spPr>
          <a:xfrm>
            <a:off x="5262863" y="2615613"/>
            <a:ext cx="636814" cy="7506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/>
          <p:cNvSpPr/>
          <p:nvPr/>
        </p:nvSpPr>
        <p:spPr>
          <a:xfrm>
            <a:off x="6202910" y="3313583"/>
            <a:ext cx="636814" cy="7506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e 18"/>
          <p:cNvSpPr/>
          <p:nvPr/>
        </p:nvSpPr>
        <p:spPr>
          <a:xfrm>
            <a:off x="6521317" y="4353635"/>
            <a:ext cx="636814" cy="7506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ipse 19"/>
          <p:cNvSpPr/>
          <p:nvPr/>
        </p:nvSpPr>
        <p:spPr>
          <a:xfrm>
            <a:off x="7476497" y="4713113"/>
            <a:ext cx="636814" cy="7506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ipse 20"/>
          <p:cNvSpPr/>
          <p:nvPr/>
        </p:nvSpPr>
        <p:spPr>
          <a:xfrm>
            <a:off x="8583189" y="4077083"/>
            <a:ext cx="636814" cy="7506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ipse 22"/>
          <p:cNvSpPr/>
          <p:nvPr/>
        </p:nvSpPr>
        <p:spPr>
          <a:xfrm>
            <a:off x="1826021" y="4201807"/>
            <a:ext cx="636814" cy="7242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ipse 23"/>
          <p:cNvSpPr/>
          <p:nvPr/>
        </p:nvSpPr>
        <p:spPr>
          <a:xfrm>
            <a:off x="2889122" y="4773672"/>
            <a:ext cx="636814" cy="7242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onector recto de flecha 36"/>
          <p:cNvCxnSpPr>
            <a:stCxn id="12" idx="4"/>
          </p:cNvCxnSpPr>
          <p:nvPr/>
        </p:nvCxnSpPr>
        <p:spPr>
          <a:xfrm>
            <a:off x="993348" y="5104262"/>
            <a:ext cx="365585" cy="724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>
            <a:stCxn id="23" idx="1"/>
          </p:cNvCxnSpPr>
          <p:nvPr/>
        </p:nvCxnSpPr>
        <p:spPr>
          <a:xfrm flipH="1" flipV="1">
            <a:off x="788617" y="3098224"/>
            <a:ext cx="1130663" cy="1209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>
            <a:stCxn id="24" idx="0"/>
          </p:cNvCxnSpPr>
          <p:nvPr/>
        </p:nvCxnSpPr>
        <p:spPr>
          <a:xfrm flipH="1" flipV="1">
            <a:off x="2986470" y="3701769"/>
            <a:ext cx="221059" cy="1071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>
            <a:off x="4349702" y="5124801"/>
            <a:ext cx="240691" cy="724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>
            <a:stCxn id="16" idx="0"/>
          </p:cNvCxnSpPr>
          <p:nvPr/>
        </p:nvCxnSpPr>
        <p:spPr>
          <a:xfrm flipH="1" flipV="1">
            <a:off x="4186303" y="2391602"/>
            <a:ext cx="453272" cy="934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>
            <a:stCxn id="17" idx="4"/>
          </p:cNvCxnSpPr>
          <p:nvPr/>
        </p:nvCxnSpPr>
        <p:spPr>
          <a:xfrm>
            <a:off x="5581270" y="3366240"/>
            <a:ext cx="446198" cy="2409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 flipH="1" flipV="1">
            <a:off x="6547486" y="2235986"/>
            <a:ext cx="38742" cy="1077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>
            <a:stCxn id="19" idx="7"/>
          </p:cNvCxnSpPr>
          <p:nvPr/>
        </p:nvCxnSpPr>
        <p:spPr>
          <a:xfrm flipV="1">
            <a:off x="7064872" y="2212100"/>
            <a:ext cx="1518317" cy="2251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>
            <a:stCxn id="20" idx="5"/>
          </p:cNvCxnSpPr>
          <p:nvPr/>
        </p:nvCxnSpPr>
        <p:spPr>
          <a:xfrm>
            <a:off x="8020052" y="5353813"/>
            <a:ext cx="695068" cy="509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>
            <a:stCxn id="21" idx="5"/>
          </p:cNvCxnSpPr>
          <p:nvPr/>
        </p:nvCxnSpPr>
        <p:spPr>
          <a:xfrm>
            <a:off x="9126744" y="4717783"/>
            <a:ext cx="735453" cy="267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CuadroTexto 59"/>
          <p:cNvSpPr txBox="1"/>
          <p:nvPr/>
        </p:nvSpPr>
        <p:spPr>
          <a:xfrm>
            <a:off x="732212" y="4528894"/>
            <a:ext cx="466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>
                <a:latin typeface="Century Gothic" panose="020B0502020202020204" pitchFamily="34" charset="0"/>
              </a:rPr>
              <a:t>80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1880328" y="4363895"/>
            <a:ext cx="466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>
                <a:latin typeface="Century Gothic" panose="020B0502020202020204" pitchFamily="34" charset="0"/>
              </a:rPr>
              <a:t>81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2972520" y="4962604"/>
            <a:ext cx="466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>
                <a:latin typeface="Century Gothic" panose="020B0502020202020204" pitchFamily="34" charset="0"/>
              </a:rPr>
              <a:t>82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3981152" y="4585290"/>
            <a:ext cx="466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>
                <a:latin typeface="Century Gothic" panose="020B0502020202020204" pitchFamily="34" charset="0"/>
              </a:rPr>
              <a:t>83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4406326" y="3533918"/>
            <a:ext cx="466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>
                <a:latin typeface="Century Gothic" panose="020B0502020202020204" pitchFamily="34" charset="0"/>
              </a:rPr>
              <a:t>84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5360042" y="2784149"/>
            <a:ext cx="466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>
                <a:latin typeface="Century Gothic" panose="020B0502020202020204" pitchFamily="34" charset="0"/>
              </a:rPr>
              <a:t>85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6317413" y="3508333"/>
            <a:ext cx="466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>
                <a:latin typeface="Century Gothic" panose="020B0502020202020204" pitchFamily="34" charset="0"/>
              </a:rPr>
              <a:t>86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6602380" y="4543223"/>
            <a:ext cx="466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>
                <a:latin typeface="Century Gothic" panose="020B0502020202020204" pitchFamily="34" charset="0"/>
              </a:rPr>
              <a:t>87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7560291" y="4884939"/>
            <a:ext cx="466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>
                <a:latin typeface="Century Gothic" panose="020B0502020202020204" pitchFamily="34" charset="0"/>
              </a:rPr>
              <a:t>88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8676448" y="4258034"/>
            <a:ext cx="466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>
                <a:latin typeface="Century Gothic" panose="020B0502020202020204" pitchFamily="34" charset="0"/>
              </a:rPr>
              <a:t>89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40898" y="5927303"/>
            <a:ext cx="2050087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Script MT Bold" panose="03040602040607080904" pitchFamily="66" charset="0"/>
              </a:rPr>
              <a:t>Ochenta</a:t>
            </a:r>
            <a:endParaRPr lang="en-US" sz="2400" dirty="0">
              <a:latin typeface="Script MT Bold" panose="03040602040607080904" pitchFamily="66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89131" y="2590800"/>
            <a:ext cx="2050087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VE" sz="2400" dirty="0">
                <a:latin typeface="Script MT Bold" panose="03040602040607080904" pitchFamily="66" charset="0"/>
              </a:rPr>
              <a:t>O</a:t>
            </a:r>
            <a:endParaRPr lang="en-US" sz="2400" dirty="0">
              <a:latin typeface="Script MT Bold" panose="03040602040607080904" pitchFamily="66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1732094" y="3174588"/>
            <a:ext cx="2050087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VE" sz="2400" dirty="0">
                <a:latin typeface="Script MT Bold" panose="03040602040607080904" pitchFamily="66" charset="0"/>
              </a:rPr>
              <a:t>O</a:t>
            </a:r>
            <a:endParaRPr lang="en-US" sz="2400" dirty="0">
              <a:latin typeface="Script MT Bold" panose="03040602040607080904" pitchFamily="66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2986470" y="1831379"/>
            <a:ext cx="2050087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VE" sz="2400" dirty="0">
                <a:latin typeface="Script MT Bold" panose="03040602040607080904" pitchFamily="66" charset="0"/>
              </a:rPr>
              <a:t>O</a:t>
            </a:r>
            <a:endParaRPr lang="en-US" sz="2400" dirty="0">
              <a:latin typeface="Script MT Bold" panose="03040602040607080904" pitchFamily="66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5522442" y="1738745"/>
            <a:ext cx="2050087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VE" sz="2400" dirty="0">
                <a:latin typeface="Script MT Bold" panose="03040602040607080904" pitchFamily="66" charset="0"/>
              </a:rPr>
              <a:t>O</a:t>
            </a:r>
            <a:endParaRPr lang="en-US" sz="2400" dirty="0">
              <a:latin typeface="Script MT Bold" panose="03040602040607080904" pitchFamily="66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7876552" y="1670774"/>
            <a:ext cx="2050087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VE" sz="2400" dirty="0">
                <a:latin typeface="Script MT Bold" panose="03040602040607080904" pitchFamily="66" charset="0"/>
              </a:rPr>
              <a:t>O</a:t>
            </a:r>
            <a:endParaRPr lang="en-US" sz="2400" dirty="0">
              <a:latin typeface="Script MT Bold" panose="03040602040607080904" pitchFamily="66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3212776" y="5941686"/>
            <a:ext cx="2050087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VE" sz="2400" dirty="0">
                <a:latin typeface="Script MT Bold" panose="03040602040607080904" pitchFamily="66" charset="0"/>
              </a:rPr>
              <a:t>O</a:t>
            </a:r>
            <a:endParaRPr lang="en-US" sz="2400" dirty="0">
              <a:latin typeface="Script MT Bold" panose="03040602040607080904" pitchFamily="66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5593530" y="5863589"/>
            <a:ext cx="2050087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VE" sz="2400" dirty="0">
                <a:latin typeface="Script MT Bold" panose="03040602040607080904" pitchFamily="66" charset="0"/>
              </a:rPr>
              <a:t>O</a:t>
            </a:r>
            <a:endParaRPr lang="en-US" sz="2400" dirty="0">
              <a:latin typeface="Script MT Bold" panose="03040602040607080904" pitchFamily="66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8101700" y="5931998"/>
            <a:ext cx="2050087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VE" sz="2400" dirty="0">
                <a:latin typeface="Script MT Bold" panose="03040602040607080904" pitchFamily="66" charset="0"/>
              </a:rPr>
              <a:t>O</a:t>
            </a:r>
            <a:endParaRPr lang="en-US" sz="2400" dirty="0">
              <a:latin typeface="Script MT Bold" panose="03040602040607080904" pitchFamily="66" charset="0"/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9727933" y="5131881"/>
            <a:ext cx="2050087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VE" sz="2400" dirty="0">
                <a:latin typeface="Script MT Bold" panose="03040602040607080904" pitchFamily="66" charset="0"/>
              </a:rPr>
              <a:t>O</a:t>
            </a:r>
            <a:endParaRPr lang="en-US" sz="2400" dirty="0"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9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515</Words>
  <Application>Microsoft Office PowerPoint</Application>
  <PresentationFormat>Panorámica</PresentationFormat>
  <Paragraphs>159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Agency FB</vt:lpstr>
      <vt:lpstr>Arial</vt:lpstr>
      <vt:lpstr>Broadway</vt:lpstr>
      <vt:lpstr>Calibri</vt:lpstr>
      <vt:lpstr>Calibri Light</vt:lpstr>
      <vt:lpstr>Century Gothic</vt:lpstr>
      <vt:lpstr>Script MT Bold</vt:lpstr>
      <vt:lpstr>Tema de Office</vt:lpstr>
      <vt:lpstr>Matemática 2do. Básico</vt:lpstr>
      <vt:lpstr>Presentación de PowerPoint</vt:lpstr>
      <vt:lpstr>Trabajemos en estas actividades (te solicitamos salir de la presentación en diapositivas, para poder interactuar con las siguientes páginas de trabajo)</vt:lpstr>
      <vt:lpstr>Practiquemos los números escribiendo  en letras desde el 30 al 39.</vt:lpstr>
      <vt:lpstr>Practiquemos con los osos escribiendo los números  en letras desde el 40 al 49.</vt:lpstr>
      <vt:lpstr>Ayudemos al conejito Arrastra los números y colócalos debajo de cada zanahoria para que el conejito se las pueda comer de menor a mayor, partiendo por el número 50. </vt:lpstr>
      <vt:lpstr>Arrastra los números y colócalos debajo de cada globo. (Guíate con los números que están dentro de cada globo)</vt:lpstr>
      <vt:lpstr>Los números y sus nombres. Observa los números y escribe su nombre</vt:lpstr>
      <vt:lpstr>Escribe en letras los números que forman parte del cuerpo de la culebra</vt:lpstr>
      <vt:lpstr>Arrastra los números dentro de las pelotas de mayor a menor siguiendo las líneas.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 2do. Básico</dc:title>
  <dc:creator>Mariana Duran</dc:creator>
  <cp:lastModifiedBy>Ma. Beatriz Quirós Fernández</cp:lastModifiedBy>
  <cp:revision>33</cp:revision>
  <dcterms:created xsi:type="dcterms:W3CDTF">2020-03-17T14:42:27Z</dcterms:created>
  <dcterms:modified xsi:type="dcterms:W3CDTF">2020-03-31T02:45:53Z</dcterms:modified>
</cp:coreProperties>
</file>